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74" r:id="rId2"/>
  </p:sldMasterIdLst>
  <p:notesMasterIdLst>
    <p:notesMasterId r:id="rId58"/>
  </p:notesMasterIdLst>
  <p:handoutMasterIdLst>
    <p:handoutMasterId r:id="rId59"/>
  </p:handoutMasterIdLst>
  <p:sldIdLst>
    <p:sldId id="346" r:id="rId3"/>
    <p:sldId id="356" r:id="rId4"/>
    <p:sldId id="408" r:id="rId5"/>
    <p:sldId id="361" r:id="rId6"/>
    <p:sldId id="358" r:id="rId7"/>
    <p:sldId id="404" r:id="rId8"/>
    <p:sldId id="431" r:id="rId9"/>
    <p:sldId id="519" r:id="rId10"/>
    <p:sldId id="485" r:id="rId11"/>
    <p:sldId id="470" r:id="rId12"/>
    <p:sldId id="489" r:id="rId13"/>
    <p:sldId id="469" r:id="rId14"/>
    <p:sldId id="524" r:id="rId15"/>
    <p:sldId id="506" r:id="rId16"/>
    <p:sldId id="406" r:id="rId17"/>
    <p:sldId id="478" r:id="rId18"/>
    <p:sldId id="482" r:id="rId19"/>
    <p:sldId id="521" r:id="rId20"/>
    <p:sldId id="522" r:id="rId21"/>
    <p:sldId id="523" r:id="rId22"/>
    <p:sldId id="526" r:id="rId23"/>
    <p:sldId id="520" r:id="rId24"/>
    <p:sldId id="527" r:id="rId25"/>
    <p:sldId id="502" r:id="rId26"/>
    <p:sldId id="494" r:id="rId27"/>
    <p:sldId id="484" r:id="rId28"/>
    <p:sldId id="515" r:id="rId29"/>
    <p:sldId id="529" r:id="rId30"/>
    <p:sldId id="530" r:id="rId31"/>
    <p:sldId id="508" r:id="rId32"/>
    <p:sldId id="516" r:id="rId33"/>
    <p:sldId id="517" r:id="rId34"/>
    <p:sldId id="518" r:id="rId35"/>
    <p:sldId id="466" r:id="rId36"/>
    <p:sldId id="407" r:id="rId37"/>
    <p:sldId id="503" r:id="rId38"/>
    <p:sldId id="419" r:id="rId39"/>
    <p:sldId id="421" r:id="rId40"/>
    <p:sldId id="418" r:id="rId41"/>
    <p:sldId id="420" r:id="rId42"/>
    <p:sldId id="504" r:id="rId43"/>
    <p:sldId id="364" r:id="rId44"/>
    <p:sldId id="422" r:id="rId45"/>
    <p:sldId id="528" r:id="rId46"/>
    <p:sldId id="423" r:id="rId47"/>
    <p:sldId id="424" r:id="rId48"/>
    <p:sldId id="429" r:id="rId49"/>
    <p:sldId id="425" r:id="rId50"/>
    <p:sldId id="430" r:id="rId51"/>
    <p:sldId id="400" r:id="rId52"/>
    <p:sldId id="475" r:id="rId53"/>
    <p:sldId id="427" r:id="rId54"/>
    <p:sldId id="428" r:id="rId55"/>
    <p:sldId id="531" r:id="rId56"/>
    <p:sldId id="532" r:id="rId57"/>
  </p:sldIdLst>
  <p:sldSz cx="9144000" cy="6858000" type="screen4x3"/>
  <p:notesSz cx="7019925" cy="9305925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346">
          <p15:clr>
            <a:srgbClr val="A4A3A4"/>
          </p15:clr>
        </p15:guide>
        <p15:guide id="2" pos="1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5835"/>
    <a:srgbClr val="CBAD2B"/>
    <a:srgbClr val="FF3300"/>
    <a:srgbClr val="FFFFFF"/>
    <a:srgbClr val="CBD01C"/>
    <a:srgbClr val="6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 autoAdjust="0"/>
    <p:restoredTop sz="87167" autoAdjust="0"/>
  </p:normalViewPr>
  <p:slideViewPr>
    <p:cSldViewPr>
      <p:cViewPr varScale="1">
        <p:scale>
          <a:sx n="99" d="100"/>
          <a:sy n="99" d="100"/>
        </p:scale>
        <p:origin x="2010" y="72"/>
      </p:cViewPr>
      <p:guideLst>
        <p:guide orient="horz" pos="346"/>
        <p:guide pos="15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4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0635926083208591"/>
          <c:y val="9.6882042120783093E-2"/>
          <c:w val="0.39364073916791409"/>
          <c:h val="0.73641682234378536"/>
        </c:manualLayout>
      </c:layout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'2019'!$A$20:$A$26</c:f>
              <c:strCache>
                <c:ptCount val="7"/>
                <c:pt idx="0">
                  <c:v>salaires /Cantine</c:v>
                </c:pt>
                <c:pt idx="1">
                  <c:v>fournitures scolaires</c:v>
                </c:pt>
                <c:pt idx="2">
                  <c:v>Tissu uniformes</c:v>
                </c:pt>
                <c:pt idx="3">
                  <c:v>mobilier/petite caisse</c:v>
                </c:pt>
                <c:pt idx="4">
                  <c:v>Entretien / ménage</c:v>
                </c:pt>
                <c:pt idx="5">
                  <c:v>Syst. Électrique/Const. ANKRAJ</c:v>
                </c:pt>
                <c:pt idx="6">
                  <c:v>Administration</c:v>
                </c:pt>
              </c:strCache>
            </c:strRef>
          </c:cat>
          <c:val>
            <c:numRef>
              <c:f>'2019'!$B$20:$B$26</c:f>
              <c:numCache>
                <c:formatCode>General</c:formatCode>
                <c:ptCount val="7"/>
                <c:pt idx="0">
                  <c:v>18500</c:v>
                </c:pt>
                <c:pt idx="1">
                  <c:v>1000</c:v>
                </c:pt>
                <c:pt idx="2">
                  <c:v>900</c:v>
                </c:pt>
                <c:pt idx="3">
                  <c:v>500</c:v>
                </c:pt>
                <c:pt idx="4">
                  <c:v>500</c:v>
                </c:pt>
                <c:pt idx="5">
                  <c:v>14750</c:v>
                </c:pt>
                <c:pt idx="6">
                  <c:v>1876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7C-48DB-9255-DB4FA6A56A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 rtl="0">
              <a:defRPr sz="1400" baseline="0"/>
            </a:pPr>
            <a:endParaRPr lang="en-US"/>
          </a:p>
        </c:txPr>
      </c:legendEntry>
      <c:legendEntry>
        <c:idx val="1"/>
        <c:txPr>
          <a:bodyPr/>
          <a:lstStyle/>
          <a:p>
            <a:pPr rtl="0">
              <a:defRPr sz="1400" baseline="0"/>
            </a:pPr>
            <a:endParaRPr lang="en-US"/>
          </a:p>
        </c:txPr>
      </c:legendEntry>
      <c:legendEntry>
        <c:idx val="2"/>
        <c:txPr>
          <a:bodyPr/>
          <a:lstStyle/>
          <a:p>
            <a:pPr rtl="0">
              <a:defRPr sz="1400" baseline="0"/>
            </a:pPr>
            <a:endParaRPr lang="en-US"/>
          </a:p>
        </c:txPr>
      </c:legendEntry>
      <c:legendEntry>
        <c:idx val="3"/>
        <c:txPr>
          <a:bodyPr/>
          <a:lstStyle/>
          <a:p>
            <a:pPr rtl="0">
              <a:defRPr sz="1400" baseline="0"/>
            </a:pPr>
            <a:endParaRPr lang="en-US"/>
          </a:p>
        </c:txPr>
      </c:legendEntry>
      <c:legendEntry>
        <c:idx val="4"/>
        <c:txPr>
          <a:bodyPr/>
          <a:lstStyle/>
          <a:p>
            <a:pPr rtl="0">
              <a:defRPr sz="1400" baseline="0"/>
            </a:pPr>
            <a:endParaRPr lang="en-US"/>
          </a:p>
        </c:txPr>
      </c:legendEntry>
      <c:legendEntry>
        <c:idx val="5"/>
        <c:txPr>
          <a:bodyPr/>
          <a:lstStyle/>
          <a:p>
            <a:pPr rtl="0">
              <a:defRPr sz="1400" baseline="0"/>
            </a:pPr>
            <a:endParaRPr lang="en-US"/>
          </a:p>
        </c:txPr>
      </c:legendEntry>
      <c:legendEntry>
        <c:idx val="6"/>
        <c:txPr>
          <a:bodyPr/>
          <a:lstStyle/>
          <a:p>
            <a:pPr rtl="0">
              <a:defRPr sz="1400" baseline="0"/>
            </a:pPr>
            <a:endParaRPr lang="en-US"/>
          </a:p>
        </c:txPr>
      </c:legendEntry>
      <c:layout>
        <c:manualLayout>
          <c:xMode val="edge"/>
          <c:yMode val="edge"/>
          <c:x val="0.66967591836201201"/>
          <c:y val="0.12250073306973178"/>
          <c:w val="0.30749982028140666"/>
          <c:h val="0.74602525948847209"/>
        </c:manualLayout>
      </c:layout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Feuil1!$C$5:$C$9</c:f>
              <c:strCache>
                <c:ptCount val="5"/>
                <c:pt idx="0">
                  <c:v>salaires des professeurs/cantine</c:v>
                </c:pt>
                <c:pt idx="1">
                  <c:v>fournitures scolaires</c:v>
                </c:pt>
                <c:pt idx="2">
                  <c:v>Tissu uniformes</c:v>
                </c:pt>
                <c:pt idx="3">
                  <c:v>mobilier/petite caisse</c:v>
                </c:pt>
                <c:pt idx="4">
                  <c:v>Entretien / Ménage</c:v>
                </c:pt>
              </c:strCache>
            </c:strRef>
          </c:cat>
          <c:val>
            <c:numRef>
              <c:f>Feuil1!$D$5:$D$9</c:f>
              <c:numCache>
                <c:formatCode>General</c:formatCode>
                <c:ptCount val="5"/>
                <c:pt idx="0">
                  <c:v>19000</c:v>
                </c:pt>
                <c:pt idx="1">
                  <c:v>1000</c:v>
                </c:pt>
                <c:pt idx="2">
                  <c:v>1000</c:v>
                </c:pt>
                <c:pt idx="3">
                  <c:v>500</c:v>
                </c:pt>
                <c:pt idx="4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28-4043-9343-FC3D25F7A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600" baseline="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 baseline="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600" baseline="0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600" baseline="0"/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600" baseline="0"/>
            </a:pPr>
            <a:endParaRPr lang="en-US"/>
          </a:p>
        </c:txPr>
      </c:legendEntry>
      <c:layout>
        <c:manualLayout>
          <c:xMode val="edge"/>
          <c:yMode val="edge"/>
          <c:x val="0.69731035993872326"/>
          <c:y val="2.1305625277876456E-2"/>
          <c:w val="0.30268964006127674"/>
          <c:h val="0.97730567859878914"/>
        </c:manualLayout>
      </c:layout>
      <c:overlay val="0"/>
      <c:txPr>
        <a:bodyPr/>
        <a:lstStyle/>
        <a:p>
          <a:pPr>
            <a:defRPr sz="12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  <a:extLst/>
          </a:lstStyle>
          <a:p>
            <a:fld id="{6E7D018D-748F-47BF-843A-40349A141CAC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  <a:extLst/>
          </a:lstStyle>
          <a:p>
            <a:fld id="{04AC5213-BACC-41AB-9B61-B40CF6C52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31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  <a:extLst/>
          </a:lstStyle>
          <a:p>
            <a:fld id="{23E9B8FB-2ABD-42C9-A6DA-A6789EAF441D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  <a:extLst/>
          </a:lstStyle>
          <a:p>
            <a:fld id="{BE2A7042-DEED-4AA1-9E89-4A16B25725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Couverture et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7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12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04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68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Couverture</a:t>
            </a:r>
            <a:r>
              <a:rPr lang="en-US" dirty="0"/>
              <a:t> et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85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48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24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34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Vison claire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17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66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9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bum 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643966" y="0"/>
            <a:ext cx="285752" cy="6858000"/>
          </a:xfrm>
          <a:prstGeom prst="rect">
            <a:avLst/>
          </a:prstGeom>
          <a:solidFill>
            <a:srgbClr val="D7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8372532" y="0"/>
            <a:ext cx="128558" cy="6858000"/>
          </a:xfrm>
          <a:prstGeom prst="rect">
            <a:avLst/>
          </a:prstGeom>
          <a:solidFill>
            <a:srgbClr val="CBD01C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5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903" y="5949280"/>
            <a:ext cx="1743090" cy="764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>
              <a:buFontTx/>
              <a:buNone/>
              <a:defRPr sz="2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Portrait with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andscape with 3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51891"/>
            <a:ext cx="1743090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29258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3ADF-9114-4329-AB7B-EFD19ADA2623}" type="slidenum">
              <a:rPr lang="fr-CA"/>
              <a:pPr>
                <a:defRPr/>
              </a:pPr>
              <a:t>‹#›</a:t>
            </a:fld>
            <a:endParaRPr lang="fr-CA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E9C83-44EB-426F-883E-C498B46858C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9137-69B6-4072-B03A-EE2EF05E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59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E9C83-44EB-426F-883E-C498B46858C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9137-69B6-4072-B03A-EE2EF05E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79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E9C83-44EB-426F-883E-C498B46858C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9137-69B6-4072-B03A-EE2EF05E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19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E9C83-44EB-426F-883E-C498B46858C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9137-69B6-4072-B03A-EE2EF05E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53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E9C83-44EB-426F-883E-C498B46858C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9137-69B6-4072-B03A-EE2EF05E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0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>
              <a:buFontTx/>
              <a:buNone/>
              <a:defRPr sz="2400" i="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Image 5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51891"/>
            <a:ext cx="1743090" cy="764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E9C83-44EB-426F-883E-C498B46858C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9137-69B6-4072-B03A-EE2EF05E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30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E9C83-44EB-426F-883E-C498B46858C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9137-69B6-4072-B03A-EE2EF05E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77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E9C83-44EB-426F-883E-C498B46858C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9137-69B6-4072-B03A-EE2EF05E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8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E9C83-44EB-426F-883E-C498B46858C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9137-69B6-4072-B03A-EE2EF05E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4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E9C83-44EB-426F-883E-C498B46858C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9137-69B6-4072-B03A-EE2EF05E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75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E9C83-44EB-426F-883E-C498B46858C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9137-69B6-4072-B03A-EE2EF05E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63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/>
          <a:p>
            <a:pPr marL="0" marR="0" indent="0" algn="ctr">
              <a:buFontTx/>
              <a:buNone/>
            </a:pPr>
            <a:r>
              <a:rPr lang="en-US" i="0" dirty="0"/>
              <a:t>Click icon to add full page picture</a:t>
            </a:r>
            <a:endParaRPr lang="en-US" i="0" baseline="0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Image 5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51891"/>
            <a:ext cx="1743090" cy="764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>
              <a:buFontTx/>
              <a:buNone/>
              <a:defRPr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>
              <a:buFontTx/>
              <a:buNone/>
              <a:defRPr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Image 5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51891"/>
            <a:ext cx="1743090" cy="764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Image 5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51891"/>
            <a:ext cx="1743090" cy="764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10/19/2020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pic>
        <p:nvPicPr>
          <p:cNvPr id="10" name="Image 5"/>
          <p:cNvPicPr/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51891"/>
            <a:ext cx="1743090" cy="76470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2" r:id="rId24"/>
  </p:sldLayoutIdLst>
  <p:transition>
    <p:fade/>
  </p:transition>
  <p:txStyles>
    <p:titleStyle>
      <a:lvl1pPr algn="ctr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E9C83-44EB-426F-883E-C498B46858C4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09137-69B6-4072-B03A-EE2EF05E31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5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51891"/>
            <a:ext cx="1743090" cy="764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17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ojetduverger.org/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7.jpeg"/><Relationship Id="rId12" Type="http://schemas.openxmlformats.org/officeDocument/2006/relationships/image" Target="../media/image10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5.emf"/><Relationship Id="rId11" Type="http://schemas.openxmlformats.org/officeDocument/2006/relationships/image" Target="../media/image10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0.png"/><Relationship Id="rId4" Type="http://schemas.openxmlformats.org/officeDocument/2006/relationships/image" Target="../media/image96.emf"/><Relationship Id="rId9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ojetduverger.org/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ojetduverger.org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15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643966" y="0"/>
            <a:ext cx="285752" cy="6858000"/>
          </a:xfrm>
          <a:prstGeom prst="rect">
            <a:avLst/>
          </a:prstGeom>
          <a:solidFill>
            <a:srgbClr val="D7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72532" y="0"/>
            <a:ext cx="128558" cy="6858000"/>
          </a:xfrm>
          <a:prstGeom prst="rect">
            <a:avLst/>
          </a:prstGeom>
          <a:solidFill>
            <a:srgbClr val="CBD01C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9552" y="214290"/>
            <a:ext cx="7675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/>
              <a:t>École Nouvel Horizon de Duverger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6000028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Regard sur le futur</a:t>
            </a:r>
            <a:endParaRPr lang="fr-CA" sz="4000" dirty="0"/>
          </a:p>
        </p:txBody>
      </p:sp>
      <p:pic>
        <p:nvPicPr>
          <p:cNvPr id="6146" name="Picture 2" descr="C:\Users\Rodrigue\Pictures\Photos Haiti_Mission Juin 2019\IMG_4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90718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Graduation et remise des bulletins</a:t>
            </a:r>
            <a:br>
              <a:rPr lang="fr-CA" dirty="0"/>
            </a:br>
            <a:endParaRPr lang="fr-CA" sz="13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412776"/>
            <a:ext cx="7848600" cy="4525963"/>
          </a:xfrm>
        </p:spPr>
        <p:txBody>
          <a:bodyPr/>
          <a:lstStyle/>
          <a:p>
            <a:endParaRPr lang="fr-CA" b="1" dirty="0"/>
          </a:p>
        </p:txBody>
      </p:sp>
      <p:pic>
        <p:nvPicPr>
          <p:cNvPr id="11266" name="Picture 2" descr="C:\Users\Rodrigue\Pictures\Photos Haiti_Mission Juin 2019\IMG_4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68152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Rodrigue\Pictures\Photos Haiti_Mission Juin 2019\IMG_4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26" y="1417467"/>
            <a:ext cx="2842045" cy="21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Rodrigue\Pictures\Photos Haiti_Mission Juin 2019\IMG_40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3397686"/>
            <a:ext cx="3210103" cy="240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Rodrigue\Pictures\Photos Haiti_Mission Juin 2019\IMG_40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9" y="3779767"/>
            <a:ext cx="3186635" cy="238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Rodrigue\Pictures\Photos Haiti_Mission Juin 2019\IMG_40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05" y="1417467"/>
            <a:ext cx="2640293" cy="198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Rodrigue\Pictures\Photos Haiti_Mission Juin 2019\IMG_40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90370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723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Rodrigue\Pictures\Photos Haiti_Mission Juin 2019\IMG_4058.JPG"/>
          <p:cNvPicPr>
            <a:picLocks noGrp="1" noChangeAspect="1" noChangeArrowheads="1"/>
          </p:cNvPicPr>
          <p:nvPr>
            <p:ph type="pic" sz="quarter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" r="582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Rodrigue\Pictures\Photos Haiti_Mission Juin 2019\IMG_4111.JPG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60350"/>
            <a:ext cx="55626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Rodrigue\Pictures\Photos Haiti_Mission Juin 2019\IMG_4110.JPG"/>
          <p:cNvPicPr>
            <a:picLocks noGrp="1" noChangeAspect="1" noChangeArrowheads="1"/>
          </p:cNvPicPr>
          <p:nvPr>
            <p:ph type="pic" sz="quarter" idx="2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Rodrigue\Pictures\Photos Haiti_Mission Juin 2019\IMG_4116.JPG"/>
          <p:cNvPicPr>
            <a:picLocks noGrp="1" noChangeAspect="1" noChangeArrowheads="1"/>
          </p:cNvPicPr>
          <p:nvPr>
            <p:ph type="pic" sz="quarter" idx="2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Rodrigue\Pictures\Photos Haiti_Mission Juin 2019\IMG_4069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" r="5827"/>
          <a:stretch>
            <a:fillRect/>
          </a:stretch>
        </p:blipFill>
        <p:spPr bwMode="auto">
          <a:xfrm>
            <a:off x="250825" y="3429000"/>
            <a:ext cx="20701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306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922114"/>
          </a:xfrm>
        </p:spPr>
        <p:txBody>
          <a:bodyPr>
            <a:normAutofit fontScale="90000"/>
          </a:bodyPr>
          <a:lstStyle/>
          <a:p>
            <a:r>
              <a:rPr lang="fr-CA" dirty="0"/>
              <a:t>La Deuxième cohorte de finissants</a:t>
            </a:r>
            <a:br>
              <a:rPr lang="fr-CA" dirty="0"/>
            </a:br>
            <a:r>
              <a:rPr lang="fr-CA" sz="1100" dirty="0"/>
              <a:t>(Insérer une vidéo de la graduation)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12298" name="Picture 10" descr="C:\Users\Rodrigue\Pictures\Photos Haiti_Mission Juin 2019\IMG_4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511" y="998117"/>
            <a:ext cx="2479799" cy="330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C:\Users\Rodrigue\Pictures\Photos Haiti_Mission Juin 2019\IMG_4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089" y="1011850"/>
            <a:ext cx="2479799" cy="330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C:\Users\Rodrigue\Pictures\Photos Haiti_Mission Juin 2019\IMG_40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441" y="957875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:\Users\Rodrigue\Pictures\Photos Haiti_Mission Juin 2019\IMG_40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881" y="815160"/>
            <a:ext cx="2627315" cy="350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C:\Users\Rodrigue\Pictures\Photos Haiti_Mission Juin 2019\IMG_40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2411759" cy="321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 descr="C:\Users\Rodrigue\Pictures\Photos Haiti_Mission Juin 2019\IMG_40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4293096"/>
            <a:ext cx="2411760" cy="321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C:\Users\Rodrigue\Pictures\Photos Haiti_Mission Juin 2019\IMG_41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339" y="4304516"/>
            <a:ext cx="2472232" cy="329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17" descr="C:\Users\Rodrigue\Pictures\Photos Haiti_Mission Juin 2019\IMG_41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383" y="4304516"/>
            <a:ext cx="2424312" cy="323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324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3314" name="Picture 2" descr="C:\Users\Rodrigue\Pictures\Photos Haiti_Mission Juin 2019\IMG_4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055" y="-558781"/>
            <a:ext cx="10117575" cy="758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51794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/>
          <p:cNvSpPr>
            <a:spLocks noGrp="1"/>
          </p:cNvSpPr>
          <p:nvPr>
            <p:ph type="pic" sz="quarter" idx="10"/>
          </p:nvPr>
        </p:nvSpPr>
        <p:spPr>
          <a:xfrm>
            <a:off x="-210382" y="-11430"/>
            <a:ext cx="9749918" cy="6858000"/>
          </a:xfrm>
        </p:spPr>
      </p:sp>
      <p:pic>
        <p:nvPicPr>
          <p:cNvPr id="14338" name="Picture 2" descr="C:\Users\Rodrigue\Pictures\Photos Haiti_Mission Juin 2019\IMG_4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382" y="1609"/>
            <a:ext cx="2424619" cy="323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Rodrigue\Pictures\Photos Haiti_Mission Juin 2019\IMG_4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237" y="1"/>
            <a:ext cx="2425825" cy="323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Rodrigue\Pictures\Photos Haiti_Mission Juin 2019\IMG_42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710" y="-38327"/>
            <a:ext cx="2454570" cy="327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Rodrigue\Pictures\Photos Haiti_Mission Juin 2019\IMG_42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366" y="-38327"/>
            <a:ext cx="2454571" cy="327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Rodrigue\Pictures\Photos Haiti_Mission Juin 2019\IMG_42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382" y="3304074"/>
            <a:ext cx="2467373" cy="328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Rodrigue\Pictures\Photos Haiti_Mission Juin 2019\IMG_42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13" y="3304074"/>
            <a:ext cx="2445947" cy="326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Rodrigue\Pictures\Photos Haiti_Mission Juin 2019\IMG_42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80" y="3292634"/>
            <a:ext cx="2454526" cy="327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Rodrigue\Pictures\Photos Haiti_Mission Juin 2019\IMG_421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60" y="3292634"/>
            <a:ext cx="2439731" cy="32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-210382" y="2924944"/>
            <a:ext cx="226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err="1">
                <a:solidFill>
                  <a:schemeClr val="bg1"/>
                </a:solidFill>
              </a:rPr>
              <a:t>Evens</a:t>
            </a:r>
            <a:r>
              <a:rPr lang="fr-CA" b="1" dirty="0">
                <a:solidFill>
                  <a:schemeClr val="bg1"/>
                </a:solidFill>
              </a:rPr>
              <a:t> Nereus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265013" y="6160194"/>
            <a:ext cx="246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err="1">
                <a:solidFill>
                  <a:schemeClr val="bg1"/>
                </a:solidFill>
              </a:rPr>
              <a:t>Schnydine</a:t>
            </a:r>
            <a:r>
              <a:rPr lang="fr-CA" b="1" dirty="0">
                <a:solidFill>
                  <a:schemeClr val="bg1"/>
                </a:solidFill>
              </a:rPr>
              <a:t> Saint-</a:t>
            </a:r>
            <a:r>
              <a:rPr lang="fr-CA" b="1" dirty="0" err="1">
                <a:solidFill>
                  <a:schemeClr val="bg1"/>
                </a:solidFill>
              </a:rPr>
              <a:t>Jusma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164260" y="6160194"/>
            <a:ext cx="243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err="1">
                <a:solidFill>
                  <a:schemeClr val="bg1"/>
                </a:solidFill>
              </a:rPr>
              <a:t>Jn-Renel</a:t>
            </a:r>
            <a:r>
              <a:rPr lang="fr-CA" b="1" dirty="0">
                <a:solidFill>
                  <a:schemeClr val="bg1"/>
                </a:solidFill>
              </a:rPr>
              <a:t> Beaugé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728080" y="6160194"/>
            <a:ext cx="2471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err="1">
                <a:solidFill>
                  <a:schemeClr val="bg1"/>
                </a:solidFill>
              </a:rPr>
              <a:t>Rosalineda</a:t>
            </a:r>
            <a:r>
              <a:rPr lang="fr-CA" b="1" dirty="0">
                <a:solidFill>
                  <a:schemeClr val="bg1"/>
                </a:solidFill>
              </a:rPr>
              <a:t> Jean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-210382" y="6224574"/>
            <a:ext cx="246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err="1">
                <a:solidFill>
                  <a:schemeClr val="bg1"/>
                </a:solidFill>
              </a:rPr>
              <a:t>Rubenson</a:t>
            </a:r>
            <a:r>
              <a:rPr lang="fr-CA" b="1" dirty="0">
                <a:solidFill>
                  <a:schemeClr val="bg1"/>
                </a:solidFill>
              </a:rPr>
              <a:t> Pierre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093366" y="2852936"/>
            <a:ext cx="245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err="1">
                <a:solidFill>
                  <a:schemeClr val="bg1"/>
                </a:solidFill>
              </a:rPr>
              <a:t>Lawence</a:t>
            </a:r>
            <a:r>
              <a:rPr lang="fr-CA" b="1" dirty="0">
                <a:solidFill>
                  <a:schemeClr val="bg1"/>
                </a:solidFill>
              </a:rPr>
              <a:t> Boyer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640063" y="2852936"/>
            <a:ext cx="245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err="1">
                <a:solidFill>
                  <a:schemeClr val="bg1"/>
                </a:solidFill>
              </a:rPr>
              <a:t>Kimberlie</a:t>
            </a:r>
            <a:r>
              <a:rPr lang="fr-CA" b="1" dirty="0">
                <a:solidFill>
                  <a:schemeClr val="bg1"/>
                </a:solidFill>
              </a:rPr>
              <a:t> Francique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214237" y="2852936"/>
            <a:ext cx="249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chemeClr val="bg1"/>
                </a:solidFill>
              </a:rPr>
              <a:t>Rose-</a:t>
            </a:r>
            <a:r>
              <a:rPr lang="fr-CA" b="1" dirty="0" err="1">
                <a:solidFill>
                  <a:schemeClr val="bg1"/>
                </a:solidFill>
              </a:rPr>
              <a:t>Miriame</a:t>
            </a:r>
            <a:r>
              <a:rPr lang="fr-CA" b="1" dirty="0">
                <a:solidFill>
                  <a:schemeClr val="bg1"/>
                </a:solidFill>
              </a:rPr>
              <a:t> </a:t>
            </a:r>
            <a:r>
              <a:rPr lang="fr-CA" b="1" dirty="0" err="1">
                <a:solidFill>
                  <a:schemeClr val="bg1"/>
                </a:solidFill>
              </a:rPr>
              <a:t>Lestin</a:t>
            </a:r>
            <a:endParaRPr lang="fr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754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2800" b="1" dirty="0"/>
              <a:t>2018-2019: Bilan et actualités</a:t>
            </a:r>
            <a:br>
              <a:rPr lang="en-US" sz="2800" dirty="0"/>
            </a:br>
            <a:r>
              <a:rPr lang="en-US" sz="2800" dirty="0"/>
              <a:t>Les infrastructures</a:t>
            </a:r>
            <a:endParaRPr lang="fr-CA" sz="2800" dirty="0">
              <a:solidFill>
                <a:schemeClr val="tx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A" dirty="0"/>
              <a:t>Finalisation de la construction de la résidence d’accueil :  </a:t>
            </a:r>
            <a:r>
              <a:rPr lang="fr-CA" sz="4000" b="1" dirty="0"/>
              <a:t>ANKRAJ </a:t>
            </a:r>
            <a:r>
              <a:rPr lang="fr-CA" dirty="0"/>
              <a:t>et aménagement des professeurs;</a:t>
            </a:r>
          </a:p>
          <a:p>
            <a:r>
              <a:rPr lang="fr-CA" dirty="0"/>
              <a:t>Électrification de l’école par l’installation du système solaire de 1.5 KW;</a:t>
            </a:r>
          </a:p>
          <a:p>
            <a:r>
              <a:rPr lang="fr-CA" dirty="0"/>
              <a:t>Récupération des eaux de pluie des toits des bâtiments vers le réservoir sous l’agora;</a:t>
            </a:r>
          </a:p>
          <a:p>
            <a:r>
              <a:rPr lang="fr-CA" dirty="0"/>
              <a:t>Réparation du Bac à fleurs sous l’agora;</a:t>
            </a:r>
          </a:p>
          <a:p>
            <a:r>
              <a:rPr lang="fr-CA" dirty="0"/>
              <a:t>Entretien cour d’école, mobilier scolaire, etc….</a:t>
            </a:r>
          </a:p>
        </p:txBody>
      </p:sp>
    </p:spTree>
    <p:extLst>
      <p:ext uri="{BB962C8B-B14F-4D97-AF65-F5344CB8AC3E}">
        <p14:creationId xmlns:p14="http://schemas.microsoft.com/office/powerpoint/2010/main" val="251487807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odrigue\Documents\ECOLE DE DUVERGER\Photos Haiti_Mission Juin 2018\20180628_100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86" y="3403058"/>
            <a:ext cx="3720806" cy="24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Rodrigue\Pictures\Construction MAISON ANKRAJ 2018-05-03\IMG_2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471" y="980728"/>
            <a:ext cx="3061880" cy="22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Rodrigue\Pictures\Construction MAISON ANKRAJ 2018-05-03\QECW5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3" y="980728"/>
            <a:ext cx="384387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odrigue\Pictures\Construction MAISON ANKRAJ 2018-05-03\IMG_29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58" y="3429000"/>
            <a:ext cx="3272794" cy="245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2686" y="260648"/>
            <a:ext cx="7631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FINALISATION ANKRAJ &amp; AMÉNAGEMENT</a:t>
            </a:r>
          </a:p>
        </p:txBody>
      </p:sp>
    </p:spTree>
    <p:extLst>
      <p:ext uri="{BB962C8B-B14F-4D97-AF65-F5344CB8AC3E}">
        <p14:creationId xmlns:p14="http://schemas.microsoft.com/office/powerpoint/2010/main" val="44153721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Rodrigue\Pictures\Construction MAISON ANKRAJ 2018-05-03\IMG_2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Rodrigue\Pictures\Construction MAISON ANKRAJ 2018-05-03\IMG_29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1102" y="3296672"/>
            <a:ext cx="3250589" cy="24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Rodrigue\Pictures\Construction MAISON ANKRAJ 2018-05-03\IMG_29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560" y="2890348"/>
            <a:ext cx="2465488" cy="328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Rodrigue\Pictures\Construction MAISON ANKRAJ 2018-05-03\IMG_29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08952" y="3273676"/>
            <a:ext cx="3066614" cy="229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52845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04734" y="188640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FINALISATION ANKRAJ &amp; AMÉNAGEMENT</a:t>
            </a:r>
          </a:p>
        </p:txBody>
      </p:sp>
      <p:pic>
        <p:nvPicPr>
          <p:cNvPr id="8194" name="Picture 2" descr="C:\Users\Rodrigue\Pictures\Photos Haiti Mission Novembre 2018\IMG_36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266" y="3409548"/>
            <a:ext cx="2324234" cy="309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Rodrigue\Pictures\Photos Haiti Mission Novembre 2018\IMG_3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5" y="742638"/>
            <a:ext cx="2739591" cy="365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Rodrigue\Pictures\Photos Haiti Mission Novembre 2018\IMG_36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266" y="742637"/>
            <a:ext cx="2014772" cy="26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Rodrigue\Pictures\Photos Haiti Mission Novembre 2018\IMG_36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83879"/>
            <a:ext cx="4824536" cy="267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Rodrigue\Pictures\Photos Haiti Mission Novembre 2018\IMG_36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42638"/>
            <a:ext cx="2405951" cy="320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0222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188640"/>
            <a:ext cx="75540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SYSTÈME ÉLECTRIQUE SOLAIRE</a:t>
            </a:r>
          </a:p>
        </p:txBody>
      </p:sp>
      <p:pic>
        <p:nvPicPr>
          <p:cNvPr id="9218" name="Picture 2" descr="C:\Users\Rodrigue\Pictures\Photos Haiti Mission Novembre 2018\IMG_3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42638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Rodrigue\Pictures\Photos Haiti Mission Novembre 2018\IMG_3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3" y="4103011"/>
            <a:ext cx="2876028" cy="215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Rodrigue\Pictures\Photos Haiti Mission Novembre 2018\IMG_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42638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Rodrigue\Pictures\Photos Haiti Mission Novembre 2018\IMG_36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22" y="742638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Rodrigue\Pictures\Photos Haiti Mission Novembre 2018\IMG_36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24" y="3933055"/>
            <a:ext cx="3102636" cy="232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Rodrigue\Pictures\Photos Haiti Mission Novembre 2018\IMG_36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71644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56449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73030" y="357174"/>
            <a:ext cx="7848600" cy="1143000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chemeClr val="tx1"/>
                </a:solidFill>
              </a:rPr>
              <a:t>Rencontre du 03 Novembre 2019</a:t>
            </a:r>
          </a:p>
          <a:p>
            <a:r>
              <a:rPr lang="fr-CA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323528" y="1628800"/>
            <a:ext cx="7848600" cy="424830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r>
              <a:rPr lang="fr-CA" dirty="0">
                <a:solidFill>
                  <a:schemeClr val="tx1"/>
                </a:solidFill>
              </a:rPr>
              <a:t>Accueil</a:t>
            </a:r>
          </a:p>
          <a:p>
            <a:r>
              <a:rPr lang="fr-CA" dirty="0">
                <a:solidFill>
                  <a:schemeClr val="tx1"/>
                </a:solidFill>
              </a:rPr>
              <a:t>Mot de bienvenue</a:t>
            </a:r>
          </a:p>
          <a:p>
            <a:r>
              <a:rPr lang="fr-CA" dirty="0">
                <a:solidFill>
                  <a:schemeClr val="tx1"/>
                </a:solidFill>
              </a:rPr>
              <a:t>Bilan et actualités</a:t>
            </a:r>
          </a:p>
          <a:p>
            <a:r>
              <a:rPr lang="fr-CA" dirty="0">
                <a:solidFill>
                  <a:schemeClr val="tx1"/>
                </a:solidFill>
              </a:rPr>
              <a:t>Mise à jour Planification stratégique 2018-2023</a:t>
            </a:r>
          </a:p>
          <a:p>
            <a:r>
              <a:rPr lang="fr-CA" dirty="0">
                <a:solidFill>
                  <a:schemeClr val="tx1"/>
                </a:solidFill>
              </a:rPr>
              <a:t>Financement: Club des 100 / Fonds de pérennité</a:t>
            </a:r>
          </a:p>
          <a:p>
            <a:r>
              <a:rPr lang="fr-CA" dirty="0">
                <a:solidFill>
                  <a:schemeClr val="tx1"/>
                </a:solidFill>
              </a:rPr>
              <a:t>Jazzy-Konpa: Spectacle 2020, 8</a:t>
            </a:r>
            <a:r>
              <a:rPr lang="fr-CA" baseline="30000" dirty="0">
                <a:solidFill>
                  <a:schemeClr val="tx1"/>
                </a:solidFill>
              </a:rPr>
              <a:t>ème</a:t>
            </a:r>
            <a:r>
              <a:rPr lang="fr-CA" dirty="0">
                <a:solidFill>
                  <a:schemeClr val="tx1"/>
                </a:solidFill>
              </a:rPr>
              <a:t> édition</a:t>
            </a:r>
          </a:p>
          <a:p>
            <a:r>
              <a:rPr lang="fr-CA" dirty="0">
                <a:solidFill>
                  <a:schemeClr val="tx1"/>
                </a:solidFill>
              </a:rPr>
              <a:t>Tirage IPad</a:t>
            </a:r>
          </a:p>
          <a:p>
            <a:r>
              <a:rPr lang="fr-CA" dirty="0">
                <a:solidFill>
                  <a:schemeClr val="tx1"/>
                </a:solidFill>
              </a:rPr>
              <a:t>Questions et mot de la fin</a:t>
            </a:r>
          </a:p>
          <a:p>
            <a:r>
              <a:rPr lang="fr-CA" dirty="0">
                <a:solidFill>
                  <a:schemeClr val="tx1"/>
                </a:solidFill>
              </a:rPr>
              <a:t>Échanges / Réseautage</a:t>
            </a:r>
          </a:p>
          <a:p>
            <a:pPr marL="0" indent="0">
              <a:buNone/>
            </a:pPr>
            <a:endParaRPr lang="fr-CA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q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3537963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188640"/>
            <a:ext cx="75540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SYSTÈME ÉLECTRIQUE SOLAIRE</a:t>
            </a:r>
          </a:p>
        </p:txBody>
      </p:sp>
      <p:pic>
        <p:nvPicPr>
          <p:cNvPr id="8197" name="Picture 5" descr="C:\Users\Rodrigue\Pictures\Photos Haiti Mission Novembre 2018\IMG_36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742639"/>
            <a:ext cx="2290785" cy="30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Rodrigue\Pictures\Photos Haiti Mission Novembre 2018\IMG_36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34124"/>
            <a:ext cx="3347865" cy="251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Rodrigue\Pictures\Photos Haiti Mission Novembre 2018\IMG_36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323" y="3645024"/>
            <a:ext cx="4465669" cy="334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Rodrigue\Pictures\Photos Haiti Mission Novembre 2018\IMG_36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16" y="919532"/>
            <a:ext cx="3600791" cy="270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Rodrigue\Pictures\Photos Haiti Mission Novembre 2018\IMG_36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2" y="3641566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97281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2800" b="1" dirty="0"/>
              <a:t>2018-2019: Bilan et actualités</a:t>
            </a:r>
            <a:br>
              <a:rPr lang="en-US" sz="2800" dirty="0"/>
            </a:br>
            <a:r>
              <a:rPr lang="en-US" sz="2800" dirty="0"/>
              <a:t>Point de </a:t>
            </a:r>
            <a:r>
              <a:rPr lang="en-US" sz="2800" dirty="0" err="1"/>
              <a:t>vue</a:t>
            </a:r>
            <a:r>
              <a:rPr lang="en-US" sz="2800" dirty="0"/>
              <a:t> </a:t>
            </a:r>
            <a:r>
              <a:rPr lang="en-US" sz="2800" dirty="0" err="1"/>
              <a:t>Administratif</a:t>
            </a:r>
            <a:endParaRPr lang="fr-CA" sz="2800" dirty="0">
              <a:solidFill>
                <a:schemeClr val="tx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Enregistrement officiel de l’organisme:  </a:t>
            </a:r>
            <a:r>
              <a:rPr lang="fr-CA" b="1" dirty="0"/>
              <a:t>P</a:t>
            </a:r>
            <a:r>
              <a:rPr lang="fr-CA" dirty="0"/>
              <a:t>rojet </a:t>
            </a:r>
            <a:r>
              <a:rPr lang="fr-CA" b="1" dirty="0"/>
              <a:t>N</a:t>
            </a:r>
            <a:r>
              <a:rPr lang="fr-CA" dirty="0"/>
              <a:t>ouvel </a:t>
            </a:r>
            <a:r>
              <a:rPr lang="fr-CA" b="1" dirty="0"/>
              <a:t>H</a:t>
            </a:r>
            <a:r>
              <a:rPr lang="fr-CA" dirty="0"/>
              <a:t>orizon De </a:t>
            </a:r>
            <a:r>
              <a:rPr lang="fr-CA" b="1" dirty="0"/>
              <a:t>D</a:t>
            </a:r>
            <a:r>
              <a:rPr lang="fr-CA" dirty="0"/>
              <a:t>uverger (PNHD)</a:t>
            </a:r>
          </a:p>
          <a:p>
            <a:r>
              <a:rPr lang="fr-CA" dirty="0"/>
              <a:t>Recrutement d’un conseil d’administration de 14 membres;</a:t>
            </a:r>
          </a:p>
          <a:p>
            <a:r>
              <a:rPr lang="fr-CA" dirty="0"/>
              <a:t>Mise sur pied de (7) comités de travail du conseil;</a:t>
            </a:r>
          </a:p>
          <a:p>
            <a:r>
              <a:rPr lang="fr-CA" dirty="0"/>
              <a:t>Réception d’une plaque de reconnaissance du GRAHN pour Projet Duverger. </a:t>
            </a:r>
          </a:p>
        </p:txBody>
      </p:sp>
    </p:spTree>
    <p:extLst>
      <p:ext uri="{BB962C8B-B14F-4D97-AF65-F5344CB8AC3E}">
        <p14:creationId xmlns:p14="http://schemas.microsoft.com/office/powerpoint/2010/main" val="330076686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2800" b="1" dirty="0"/>
              <a:t>2018-2019: Bilan et actualités</a:t>
            </a:r>
            <a:br>
              <a:rPr lang="fr-CA" sz="2800" dirty="0"/>
            </a:br>
            <a:r>
              <a:rPr lang="fr-CA" sz="2800" dirty="0"/>
              <a:t>Actualités villageoises</a:t>
            </a:r>
            <a:endParaRPr lang="fr-CA" sz="2800" dirty="0">
              <a:solidFill>
                <a:schemeClr val="tx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pic>
        <p:nvPicPr>
          <p:cNvPr id="5123" name="Picture 3" descr="C:\Users\Rodrigue\Pictures\Photos Haiti Mission Novembre 2018\IMG_3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9"/>
            <a:ext cx="4137923" cy="551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Rodrigue\Pictures\Photos Haiti Mission Novembre 2018\IMG_3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50" y="1340768"/>
            <a:ext cx="4215005" cy="562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90318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2800" b="1" dirty="0"/>
              <a:t>2018-2019: Bilan et actualités</a:t>
            </a:r>
            <a:br>
              <a:rPr lang="fr-CA" sz="2800" dirty="0"/>
            </a:br>
            <a:r>
              <a:rPr lang="fr-CA" sz="2800" dirty="0" err="1"/>
              <a:t>Actualités</a:t>
            </a:r>
            <a:r>
              <a:rPr lang="fr-CA" sz="2800" dirty="0"/>
              <a:t> villageoises</a:t>
            </a:r>
            <a:endParaRPr lang="fr-CA" sz="2800" dirty="0">
              <a:solidFill>
                <a:schemeClr val="tx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pic>
        <p:nvPicPr>
          <p:cNvPr id="3074" name="Picture 2" descr="C:\Users\Rodrigue\Pictures\Photos Haiti_Mission Juin 2019\JWWS6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116632"/>
            <a:ext cx="2162732" cy="162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Rodrigue\Pictures\Photos Haiti Mission Novembre 2018\IMG_36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4796"/>
            <a:ext cx="6480720" cy="513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36108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560568" cy="936104"/>
          </a:xfrm>
        </p:spPr>
        <p:txBody>
          <a:bodyPr>
            <a:normAutofit fontScale="90000"/>
          </a:bodyPr>
          <a:lstStyle/>
          <a:p>
            <a:r>
              <a:rPr lang="fr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CONGÉS SOLIDAIRES</a:t>
            </a:r>
            <a:br>
              <a:rPr lang="fr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2018-2019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267744" y="2420888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7200" dirty="0"/>
              <a:t>		?</a:t>
            </a:r>
          </a:p>
        </p:txBody>
      </p:sp>
    </p:spTree>
    <p:extLst>
      <p:ext uri="{BB962C8B-B14F-4D97-AF65-F5344CB8AC3E}">
        <p14:creationId xmlns:p14="http://schemas.microsoft.com/office/powerpoint/2010/main" val="121686232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 d’Éveil Petite Enfance</a:t>
            </a:r>
            <a:br>
              <a:rPr lang="fr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C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 descr="C:\Users\Rodrigue\Pictures\Photos Haiti_Mission janvier 2017\IMG_0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b="3648"/>
          <a:stretch>
            <a:fillRect/>
          </a:stretch>
        </p:blipFill>
        <p:spPr bwMode="auto">
          <a:xfrm>
            <a:off x="198944" y="1022939"/>
            <a:ext cx="8406974" cy="58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34288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36912"/>
            <a:ext cx="7848600" cy="1143000"/>
          </a:xfrm>
        </p:spPr>
        <p:txBody>
          <a:bodyPr/>
          <a:lstStyle/>
          <a:p>
            <a:r>
              <a:rPr lang="fr-CA" dirty="0"/>
              <a:t>Yvon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21683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491E05-FB9A-49B1-BFF4-1D7E12D4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stratégique</a:t>
            </a:r>
            <a:endParaRPr lang="fr-CA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8506A56-D1AB-4646-9B97-FDE8BBBAEF7C}"/>
              </a:ext>
            </a:extLst>
          </p:cNvPr>
          <p:cNvSpPr txBox="1">
            <a:spLocks/>
          </p:cNvSpPr>
          <p:nvPr/>
        </p:nvSpPr>
        <p:spPr>
          <a:xfrm>
            <a:off x="467544" y="1340768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pitchFamily="2" charset="2"/>
              <a:buChar char="q"/>
            </a:pPr>
            <a:endParaRPr lang="fr-CA" dirty="0"/>
          </a:p>
          <a:p>
            <a:pPr>
              <a:buFont typeface="Wingdings" pitchFamily="2" charset="2"/>
              <a:buChar char="q"/>
            </a:pPr>
            <a:r>
              <a:rPr lang="fr-CA" dirty="0"/>
              <a:t>Trois grands axes stratégiques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Consolider les acquis / Assurer la pérennité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Compléter les projets en chantier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Initier les projets prioritaires identifiés</a:t>
            </a:r>
          </a:p>
        </p:txBody>
      </p:sp>
    </p:spTree>
    <p:extLst>
      <p:ext uri="{BB962C8B-B14F-4D97-AF65-F5344CB8AC3E}">
        <p14:creationId xmlns:p14="http://schemas.microsoft.com/office/powerpoint/2010/main" val="27105212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B401E-F589-4413-BE14-26D2E1123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Planification stratégique</a:t>
            </a:r>
            <a:endParaRPr lang="fr-CA" dirty="0"/>
          </a:p>
        </p:txBody>
      </p:sp>
      <p:pic>
        <p:nvPicPr>
          <p:cNvPr id="8" name="Picture 5" descr="C:\Users\Rodrigue\Pictures\Photos Haiti_Mission Juin 2018\DSCF25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68" y="1574754"/>
            <a:ext cx="3028595" cy="227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Rodrigue\Pictures\Photos Haiti_Mission Juin 2018\DSCF25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132" y="1573197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Rodrigue\Pictures\Photos Haiti_Mission Juin 2018\20180702_192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4039344" cy="26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Rodrigue\Pictures\Photos Haiti_Mission Juin 2018\20180702_1758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04" y="3789040"/>
            <a:ext cx="2959224" cy="19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45357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E0642-2F95-4701-9CEC-61A70B2D3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Planification stratégique</a:t>
            </a: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31F849-7980-4DD9-9225-4DE2A6387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00808"/>
            <a:ext cx="7344816" cy="758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47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7848600" cy="34667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3"/>
          <p:cNvSpPr txBox="1"/>
          <p:nvPr/>
        </p:nvSpPr>
        <p:spPr>
          <a:xfrm>
            <a:off x="1115616" y="4509120"/>
            <a:ext cx="612068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A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Rêver grand, aller loin</a:t>
            </a:r>
            <a:endParaRPr lang="en-US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725387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b="1" dirty="0"/>
              <a:t>OÙ EN SOMMES-NOUS?</a:t>
            </a:r>
            <a:br>
              <a:rPr lang="fr-CA" dirty="0"/>
            </a:br>
            <a:r>
              <a:rPr lang="fr-CA" dirty="0"/>
              <a:t>Les réalisations à date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29314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491E05-FB9A-49B1-BFF4-1D7E12D4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stratégique</a:t>
            </a:r>
            <a:endParaRPr lang="fr-CA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8506A56-D1AB-4646-9B97-FDE8BBBAEF7C}"/>
              </a:ext>
            </a:extLst>
          </p:cNvPr>
          <p:cNvSpPr txBox="1">
            <a:spLocks/>
          </p:cNvSpPr>
          <p:nvPr/>
        </p:nvSpPr>
        <p:spPr>
          <a:xfrm>
            <a:off x="467544" y="1340768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pitchFamily="2" charset="2"/>
              <a:buChar char="q"/>
            </a:pPr>
            <a:endParaRPr lang="fr-CA" dirty="0"/>
          </a:p>
          <a:p>
            <a:pPr>
              <a:buFont typeface="Wingdings" pitchFamily="2" charset="2"/>
              <a:buChar char="q"/>
            </a:pPr>
            <a:r>
              <a:rPr lang="fr-CA" dirty="0"/>
              <a:t> Consolider les acquis / Assurer la pérennité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Formalisation du cadre administratif 1-5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Préparation d’un bilan continu des activités 1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Support au corps professoral 1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Consolidation du programme alimentaire 2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Création d’un poste de gérance 2</a:t>
            </a:r>
          </a:p>
        </p:txBody>
      </p:sp>
    </p:spTree>
    <p:extLst>
      <p:ext uri="{BB962C8B-B14F-4D97-AF65-F5344CB8AC3E}">
        <p14:creationId xmlns:p14="http://schemas.microsoft.com/office/powerpoint/2010/main" val="185924871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2F5C4F-ABFE-4583-8527-2E8115356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stratégique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2B218D-5E34-4F35-B65E-51BCC75D8E12}"/>
              </a:ext>
            </a:extLst>
          </p:cNvPr>
          <p:cNvSpPr txBox="1">
            <a:spLocks/>
          </p:cNvSpPr>
          <p:nvPr/>
        </p:nvSpPr>
        <p:spPr>
          <a:xfrm>
            <a:off x="467544" y="1340768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pitchFamily="2" charset="2"/>
              <a:buChar char="q"/>
            </a:pPr>
            <a:endParaRPr lang="fr-CA" dirty="0"/>
          </a:p>
          <a:p>
            <a:pPr>
              <a:buFont typeface="Wingdings" pitchFamily="2" charset="2"/>
              <a:buChar char="q"/>
            </a:pPr>
            <a:r>
              <a:rPr lang="fr-CA" dirty="0"/>
              <a:t> Compléter les projets en chantier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Plan d’électrification des infrastructures 1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Aménagement de la cour d’école 3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Achèvement de la construction de la maison </a:t>
            </a:r>
            <a:r>
              <a:rPr lang="fr-CA" dirty="0" err="1"/>
              <a:t>Ankraj</a:t>
            </a:r>
            <a:r>
              <a:rPr lang="fr-CA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61766930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45D0DE-CE74-4D8E-BFB8-18846C80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stratégique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F7F98F-1499-4D1F-B3AE-24D90D6710D9}"/>
              </a:ext>
            </a:extLst>
          </p:cNvPr>
          <p:cNvSpPr txBox="1">
            <a:spLocks/>
          </p:cNvSpPr>
          <p:nvPr/>
        </p:nvSpPr>
        <p:spPr>
          <a:xfrm>
            <a:off x="467544" y="1340768"/>
            <a:ext cx="7848600" cy="4525963"/>
          </a:xfrm>
          <a:prstGeom prst="rect">
            <a:avLst/>
          </a:prstGeom>
        </p:spPr>
        <p:txBody>
          <a:bodyPr vert="horz" rtlCol="0">
            <a:normAutofit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pitchFamily="2" charset="2"/>
              <a:buChar char="q"/>
            </a:pPr>
            <a:endParaRPr lang="fr-CA" dirty="0"/>
          </a:p>
          <a:p>
            <a:pPr>
              <a:buFont typeface="Wingdings" pitchFamily="2" charset="2"/>
              <a:buChar char="q"/>
            </a:pPr>
            <a:r>
              <a:rPr lang="fr-CA" dirty="0"/>
              <a:t>Initier les projets prioritaires identifiés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Comité de parents 1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Aide aux devoirs 1 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Alphabétisation des adultes 2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Fermeture des fenêtres 2 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Programme de musique 5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Programme de responsabilité citoyenne 5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 Programme formel d’éducation physique 5</a:t>
            </a:r>
          </a:p>
        </p:txBody>
      </p:sp>
    </p:spTree>
    <p:extLst>
      <p:ext uri="{BB962C8B-B14F-4D97-AF65-F5344CB8AC3E}">
        <p14:creationId xmlns:p14="http://schemas.microsoft.com/office/powerpoint/2010/main" val="165088395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7848600" cy="1143000"/>
          </a:xfrm>
        </p:spPr>
        <p:txBody>
          <a:bodyPr/>
          <a:lstStyle/>
          <a:p>
            <a:r>
              <a:rPr lang="fr-CA" dirty="0"/>
              <a:t>Rodrigue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74695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2800" b="1" dirty="0"/>
              <a:t>2018-2019: bilan de l’année</a:t>
            </a:r>
            <a:br>
              <a:rPr lang="fr-CA" sz="2800" dirty="0"/>
            </a:br>
            <a:r>
              <a:rPr lang="fr-CA" sz="2800" dirty="0"/>
              <a:t>Les activités de financement</a:t>
            </a:r>
            <a:endParaRPr lang="fr-CA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r-CA" dirty="0"/>
              <a:t> Sollicitation directe de Dons: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Corporatifs;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Individuels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Club des 100</a:t>
            </a:r>
            <a:br>
              <a:rPr lang="fr-CA" dirty="0"/>
            </a:br>
            <a:endParaRPr lang="fr-CA" sz="1200" dirty="0"/>
          </a:p>
          <a:p>
            <a:pPr>
              <a:buFont typeface="Wingdings" pitchFamily="2" charset="2"/>
              <a:buChar char="q"/>
            </a:pPr>
            <a:r>
              <a:rPr lang="fr-CA" dirty="0"/>
              <a:t>Spectacle Jazzy Konpa;</a:t>
            </a:r>
            <a:br>
              <a:rPr lang="fr-CA" dirty="0"/>
            </a:br>
            <a:endParaRPr lang="fr-CA" sz="1200" dirty="0"/>
          </a:p>
          <a:p>
            <a:pPr>
              <a:buFont typeface="Wingdings" pitchFamily="2" charset="2"/>
              <a:buChar char="q"/>
            </a:pPr>
            <a:r>
              <a:rPr lang="fr-CA" dirty="0"/>
              <a:t>Tirage IPad;</a:t>
            </a:r>
          </a:p>
          <a:p>
            <a:pPr>
              <a:buFont typeface="Wingdings" pitchFamily="2" charset="2"/>
              <a:buChar char="q"/>
            </a:pPr>
            <a:endParaRPr lang="fr-CA" sz="1200" dirty="0"/>
          </a:p>
          <a:p>
            <a:pPr>
              <a:buFont typeface="Wingdings" pitchFamily="2" charset="2"/>
              <a:buChar char="q"/>
            </a:pPr>
            <a:r>
              <a:rPr lang="fr-CA" dirty="0"/>
              <a:t>Collecte totale:  environ  43 K$ cdn.</a:t>
            </a:r>
          </a:p>
        </p:txBody>
      </p:sp>
    </p:spTree>
    <p:extLst>
      <p:ext uri="{BB962C8B-B14F-4D97-AF65-F5344CB8AC3E}">
        <p14:creationId xmlns:p14="http://schemas.microsoft.com/office/powerpoint/2010/main" val="58232027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76864" cy="1431032"/>
          </a:xfrm>
        </p:spPr>
        <p:txBody>
          <a:bodyPr>
            <a:noAutofit/>
          </a:bodyPr>
          <a:lstStyle/>
          <a:p>
            <a:br>
              <a:rPr lang="fr-CA" sz="3200" b="1" dirty="0"/>
            </a:br>
            <a:r>
              <a:rPr lang="fr-CA" sz="3200" b="1" dirty="0"/>
              <a:t>2018-2019: bilan de l’année</a:t>
            </a:r>
            <a:br>
              <a:rPr lang="fr-CA" sz="3200" dirty="0"/>
            </a:br>
            <a:r>
              <a:rPr lang="fr-CA" sz="3200" dirty="0"/>
              <a:t>Affectation des Investissements/dépenses</a:t>
            </a:r>
            <a:br>
              <a:rPr lang="fr-CA" sz="3200" dirty="0">
                <a:solidFill>
                  <a:schemeClr val="tx1"/>
                </a:solidFill>
              </a:rPr>
            </a:br>
            <a:endParaRPr lang="fr-CA" sz="3200" dirty="0"/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5781589"/>
              </p:ext>
            </p:extLst>
          </p:nvPr>
        </p:nvGraphicFramePr>
        <p:xfrm>
          <a:off x="2286000" y="2057400"/>
          <a:ext cx="5742384" cy="3819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971600" y="191683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En Gros:</a:t>
            </a:r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8635121"/>
              </p:ext>
            </p:extLst>
          </p:nvPr>
        </p:nvGraphicFramePr>
        <p:xfrm>
          <a:off x="2286000" y="2057400"/>
          <a:ext cx="5670376" cy="3819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7376562"/>
              </p:ext>
            </p:extLst>
          </p:nvPr>
        </p:nvGraphicFramePr>
        <p:xfrm>
          <a:off x="1835696" y="1556792"/>
          <a:ext cx="612068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4619120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85720" y="214290"/>
            <a:ext cx="7848600" cy="910454"/>
          </a:xfrm>
        </p:spPr>
        <p:txBody>
          <a:bodyPr>
            <a:noAutofit/>
          </a:bodyPr>
          <a:lstStyle/>
          <a:p>
            <a:r>
              <a:rPr lang="fr-CA" sz="2800" b="1" dirty="0">
                <a:solidFill>
                  <a:srgbClr val="1F497D"/>
                </a:solidFill>
              </a:rPr>
              <a:t>Vers la pérennité</a:t>
            </a:r>
            <a:br>
              <a:rPr lang="fr-CA" sz="2800" dirty="0">
                <a:solidFill>
                  <a:srgbClr val="1F497D"/>
                </a:solidFill>
              </a:rPr>
            </a:br>
            <a:r>
              <a:rPr lang="fr-CA" sz="2800" dirty="0">
                <a:solidFill>
                  <a:srgbClr val="1F497D"/>
                </a:solidFill>
              </a:rPr>
              <a:t>Un regard tourné vers l’avenir</a:t>
            </a:r>
            <a:endParaRPr lang="fr-CA" sz="28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395536" y="1268760"/>
            <a:ext cx="78486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CA" dirty="0"/>
              <a:t>Une vision claire: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CA" dirty="0"/>
              <a:t>  Continuer à supporter l'éducation des jeunes, une source de développement durable pour le village et la société.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CA" dirty="0"/>
              <a:t>  Un objectif: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CA" dirty="0"/>
              <a:t>  Sécuriser les acquis et surtout garantir les opérations de l'école au cours des  prochaines années. 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2"/>
          <a:srcRect l="1" t="2212" r="60815" b="7317"/>
          <a:stretch/>
        </p:blipFill>
        <p:spPr>
          <a:xfrm>
            <a:off x="251520" y="5661248"/>
            <a:ext cx="1429657" cy="10044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90634" y="5661248"/>
            <a:ext cx="2808312" cy="10156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C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 de PÉRENNITÉ NOUVEL HORIZON de DUVERGER</a:t>
            </a:r>
            <a:r>
              <a:rPr lang="fr-CA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2400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(FPNHD)</a:t>
            </a:r>
          </a:p>
        </p:txBody>
      </p:sp>
    </p:spTree>
    <p:extLst>
      <p:ext uri="{BB962C8B-B14F-4D97-AF65-F5344CB8AC3E}">
        <p14:creationId xmlns:p14="http://schemas.microsoft.com/office/powerpoint/2010/main" val="4025983372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85720" y="214290"/>
            <a:ext cx="7848600" cy="910454"/>
          </a:xfrm>
        </p:spPr>
        <p:txBody>
          <a:bodyPr>
            <a:noAutofit/>
          </a:bodyPr>
          <a:lstStyle/>
          <a:p>
            <a:r>
              <a:rPr lang="fr-CA" sz="2800" b="1" dirty="0">
                <a:solidFill>
                  <a:srgbClr val="1F497D"/>
                </a:solidFill>
              </a:rPr>
              <a:t>Vers la pérennité</a:t>
            </a:r>
            <a:br>
              <a:rPr lang="fr-CA" sz="2800" dirty="0">
                <a:solidFill>
                  <a:srgbClr val="1F497D"/>
                </a:solidFill>
              </a:rPr>
            </a:br>
            <a:r>
              <a:rPr lang="fr-CA" sz="2800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Club des 100 / FPNHD</a:t>
            </a:r>
            <a:endParaRPr lang="fr-CA" sz="2800" dirty="0">
              <a:solidFill>
                <a:schemeClr val="tx1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65989" y="1288768"/>
            <a:ext cx="561817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Arial"/>
              <a:buNone/>
            </a:pPr>
            <a:r>
              <a:rPr lang="fr-CA" dirty="0"/>
              <a:t>Que voulons –nous garantir? </a:t>
            </a:r>
          </a:p>
          <a:p>
            <a:pPr marL="0" indent="0">
              <a:buFont typeface="Arial"/>
              <a:buNone/>
            </a:pPr>
            <a:endParaRPr lang="fr-CA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2"/>
          <a:srcRect l="1" t="2212" r="60815" b="7317"/>
          <a:stretch/>
        </p:blipFill>
        <p:spPr>
          <a:xfrm>
            <a:off x="251520" y="5661248"/>
            <a:ext cx="1429657" cy="1004422"/>
          </a:xfrm>
          <a:prstGeom prst="rect">
            <a:avLst/>
          </a:prstGeom>
        </p:spPr>
      </p:pic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923130"/>
              </p:ext>
            </p:extLst>
          </p:nvPr>
        </p:nvGraphicFramePr>
        <p:xfrm>
          <a:off x="899592" y="1835357"/>
          <a:ext cx="7488832" cy="3825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2483768" y="5661248"/>
            <a:ext cx="2808312" cy="10156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C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 de PÉRENNITÉ NOUVEL HORIZON de DUVERGER</a:t>
            </a:r>
            <a:r>
              <a:rPr lang="fr-CA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2400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(FPNHD)</a:t>
            </a:r>
          </a:p>
        </p:txBody>
      </p:sp>
    </p:spTree>
    <p:extLst>
      <p:ext uri="{BB962C8B-B14F-4D97-AF65-F5344CB8AC3E}">
        <p14:creationId xmlns:p14="http://schemas.microsoft.com/office/powerpoint/2010/main" val="317859826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85720" y="214290"/>
            <a:ext cx="7848600" cy="910454"/>
          </a:xfrm>
        </p:spPr>
        <p:txBody>
          <a:bodyPr>
            <a:noAutofit/>
          </a:bodyPr>
          <a:lstStyle/>
          <a:p>
            <a:r>
              <a:rPr lang="fr-CA" sz="2800" b="1" dirty="0">
                <a:solidFill>
                  <a:srgbClr val="1F497D"/>
                </a:solidFill>
              </a:rPr>
              <a:t>Vers la pérennité</a:t>
            </a:r>
            <a:br>
              <a:rPr lang="fr-CA" sz="2800" dirty="0">
                <a:solidFill>
                  <a:srgbClr val="1F497D"/>
                </a:solidFill>
              </a:rPr>
            </a:br>
            <a:r>
              <a:rPr lang="fr-CA" sz="2800" dirty="0">
                <a:solidFill>
                  <a:srgbClr val="1F497D"/>
                </a:solidFill>
              </a:rPr>
              <a:t>Un regard tourné vers l’avenir</a:t>
            </a:r>
            <a:endParaRPr lang="fr-CA" sz="28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3957221" cy="271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43608" y="4437112"/>
            <a:ext cx="4032448" cy="169277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 de PÉRENNITÉ NOUVEL HORIZON de DUVERGER </a:t>
            </a:r>
            <a:r>
              <a:rPr lang="fr-CA" sz="4000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(FPNHD)</a:t>
            </a:r>
          </a:p>
        </p:txBody>
      </p:sp>
      <p:pic>
        <p:nvPicPr>
          <p:cNvPr id="19458" name="Picture 2" descr="C:\Users\Rodrigue\Pictures\Photos Haiti Mission Novembre 2018\IMG_37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80795"/>
            <a:ext cx="3312368" cy="441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4642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500034" y="642918"/>
            <a:ext cx="7848600" cy="5378370"/>
          </a:xfrm>
        </p:spPr>
        <p:txBody>
          <a:bodyPr/>
          <a:lstStyle/>
          <a:p>
            <a:endParaRPr lang="fr-CA" dirty="0"/>
          </a:p>
          <a:p>
            <a:pPr>
              <a:buNone/>
            </a:pPr>
            <a:endParaRPr lang="fr-CA" dirty="0"/>
          </a:p>
          <a:p>
            <a:pPr algn="ctr"/>
            <a:endParaRPr lang="fr-CA" dirty="0"/>
          </a:p>
          <a:p>
            <a:pPr algn="ctr">
              <a:buNone/>
            </a:pPr>
            <a:endParaRPr lang="fr-CA" sz="5400" dirty="0"/>
          </a:p>
        </p:txBody>
      </p:sp>
      <p:pic>
        <p:nvPicPr>
          <p:cNvPr id="4" name="Image 3" descr="\\RODRIGUE-PC\Users\Public\Pictures\Photos Haiti_Duverger_été 2015\IMG_197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3" y="2492896"/>
            <a:ext cx="6053237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52" y="476672"/>
            <a:ext cx="4958563" cy="1872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686130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85720" y="214290"/>
            <a:ext cx="7848600" cy="910454"/>
          </a:xfrm>
        </p:spPr>
        <p:txBody>
          <a:bodyPr>
            <a:noAutofit/>
          </a:bodyPr>
          <a:lstStyle/>
          <a:p>
            <a:r>
              <a:rPr lang="fr-CA" sz="2800" b="1" dirty="0">
                <a:solidFill>
                  <a:srgbClr val="1F497D"/>
                </a:solidFill>
              </a:rPr>
              <a:t>Vers la pérennité</a:t>
            </a:r>
            <a:br>
              <a:rPr lang="fr-CA" sz="2800" dirty="0">
                <a:solidFill>
                  <a:srgbClr val="1F497D"/>
                </a:solidFill>
              </a:rPr>
            </a:br>
            <a:r>
              <a:rPr lang="fr-CA" sz="2800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Club des 100</a:t>
            </a:r>
            <a:endParaRPr lang="fr-CA" sz="2800" dirty="0">
              <a:solidFill>
                <a:schemeClr val="tx1"/>
              </a:solidFill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81000" y="1417638"/>
            <a:ext cx="7848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fr-CA" dirty="0"/>
              <a:t>Programme de reconnaissance </a:t>
            </a:r>
          </a:p>
          <a:p>
            <a:r>
              <a:rPr lang="fr-CA" dirty="0"/>
              <a:t>Principe:  Un donateur récurrent offre un bon d’étude au village de Duverger pour scolariser les enfants.</a:t>
            </a:r>
            <a:endParaRPr lang="en-US" dirty="0"/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645024"/>
            <a:ext cx="7323809" cy="22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5197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28706003"/>
              </p:ext>
            </p:extLst>
          </p:nvPr>
        </p:nvGraphicFramePr>
        <p:xfrm>
          <a:off x="251516" y="188639"/>
          <a:ext cx="8784981" cy="6480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4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42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7124">
                <a:tc>
                  <a:txBody>
                    <a:bodyPr/>
                    <a:lstStyle/>
                    <a:p>
                      <a:r>
                        <a:rPr lang="fr-CA" sz="1600" noProof="0" dirty="0"/>
                        <a:t>LISTE</a:t>
                      </a:r>
                      <a:r>
                        <a:rPr lang="fr-CA" sz="1600" baseline="0" noProof="0" dirty="0"/>
                        <a:t>        DES</a:t>
                      </a:r>
                      <a:r>
                        <a:rPr lang="fr-CA" sz="1600" noProof="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600" noProof="0" dirty="0"/>
                        <a:t>      DONATEURS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fr-CA" sz="1600" noProof="0" dirty="0"/>
                        <a:t>     QUI       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600" noProof="0" dirty="0"/>
                        <a:t>          SONT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600" noProof="0" dirty="0"/>
                        <a:t>COMMIS: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386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Mathieu St-Arnaud 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Alerte Avril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Nathalie  Boucher 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Chantal et Christian Lussier-Labelle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Guylaine Doucet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542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Serge Jarda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Vincent Vermette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École Val-des arbres 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Lionel Dorismond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Emmanuel Dubourg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542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Rodrigue Baugé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Luce-Anne Caty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Marie-Noëlle Robidas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Myriam Augustin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Pierre Dufresne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542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Manon Lussier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Frantz Avril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Riad Mia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Yves Féquiere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Linda et Alain Mimeault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542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Dieujuste Beauger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Philippe Baugé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Marc-André Chabot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Carine Boutin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Richard Deschamps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334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Carole Lamothe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Sandra Baugé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Yvon Nazon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Jn-Bernard Collin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Roger et Danielle Dubord 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9542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Denis Beaugé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Stéphane Briau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Yvon Savaria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Martial Maurice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Jack Benzaquen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2334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Solange Elisma-Beaugé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Stéphane Thibault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 err="1"/>
                        <a:t>Jn</a:t>
                      </a:r>
                      <a:r>
                        <a:rPr lang="fr-CA" sz="1600" kern="1200" noProof="0" dirty="0"/>
                        <a:t>-Pierre Picard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Stateson Duplan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Francine Grosjean 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73500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Solange Beaugé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Marc Poitras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Josée Portuguais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Valery Dantica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 err="1"/>
                        <a:t>Jn</a:t>
                      </a:r>
                      <a:r>
                        <a:rPr lang="fr-CA" sz="1600" kern="1200" noProof="0" dirty="0"/>
                        <a:t>-Robert et </a:t>
                      </a:r>
                      <a:r>
                        <a:rPr lang="fr-CA" sz="1600" kern="1200" noProof="0" dirty="0" err="1"/>
                        <a:t>Iderle</a:t>
                      </a:r>
                      <a:r>
                        <a:rPr lang="fr-CA" sz="1600" kern="1200" noProof="0" dirty="0"/>
                        <a:t> Ferdinand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2334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 err="1"/>
                        <a:t>Kesnel</a:t>
                      </a:r>
                      <a:r>
                        <a:rPr lang="fr-CA" sz="1600" kern="1200" noProof="0" dirty="0"/>
                        <a:t> </a:t>
                      </a:r>
                      <a:r>
                        <a:rPr lang="fr-CA" sz="1600" kern="1200" noProof="0" dirty="0" err="1"/>
                        <a:t>Cameau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 err="1"/>
                        <a:t>Malivai</a:t>
                      </a:r>
                      <a:r>
                        <a:rPr lang="fr-CA" sz="1600" kern="1200" noProof="0" dirty="0"/>
                        <a:t>  Bruno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École de la </a:t>
                      </a:r>
                      <a:r>
                        <a:rPr lang="fr-CA" sz="1600" kern="1200" noProof="0" dirty="0" err="1"/>
                        <a:t>Mosaique</a:t>
                      </a:r>
                      <a:r>
                        <a:rPr lang="fr-CA" sz="1600" kern="1200" noProof="0" dirty="0"/>
                        <a:t> 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600" kern="1200" noProof="0" dirty="0"/>
                        <a:t>Patrick Chevalier</a:t>
                      </a:r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rtl="0" eaLnBrk="1" fontAlgn="b" hangingPunct="1"/>
                      <a:endParaRPr lang="fr-CA" sz="16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4786838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05735921"/>
              </p:ext>
            </p:extLst>
          </p:nvPr>
        </p:nvGraphicFramePr>
        <p:xfrm>
          <a:off x="251517" y="620690"/>
          <a:ext cx="8712973" cy="6258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4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01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3377">
                <a:tc>
                  <a:txBody>
                    <a:bodyPr/>
                    <a:lstStyle/>
                    <a:p>
                      <a:pPr algn="ctr"/>
                      <a:r>
                        <a:rPr lang="fr-CA" sz="1600" noProof="0" dirty="0"/>
                        <a:t>LISTE</a:t>
                      </a:r>
                      <a:r>
                        <a:rPr lang="fr-CA" sz="1600" baseline="0" noProof="0" dirty="0"/>
                        <a:t> DES</a:t>
                      </a:r>
                      <a:r>
                        <a:rPr lang="fr-CA" sz="1600" noProof="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sz="1600" noProof="0" dirty="0"/>
                        <a:t>   DONATEURS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noProof="0" dirty="0"/>
                        <a:t> QUI     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noProof="0" dirty="0"/>
                        <a:t>SONT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noProof="0" dirty="0"/>
                        <a:t>COMMIS: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522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500" kern="1200" noProof="0" dirty="0"/>
                        <a:t>Mirvil Bruno</a:t>
                      </a:r>
                      <a:endParaRPr lang="fr-CA" sz="15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Marie-Pierre Ulysse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Patrick Beauger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Edlyne,Patrick</a:t>
                      </a:r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et Thomas </a:t>
                      </a:r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Hériveaux</a:t>
                      </a:r>
                      <a:endParaRPr lang="fr-CA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Johanne Lamer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401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500" kern="1200" noProof="0" dirty="0"/>
                        <a:t>Martine Bourdon</a:t>
                      </a:r>
                      <a:endParaRPr lang="fr-CA" sz="15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Hérard Francois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Marie-Josée Neveu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Majed</a:t>
                      </a:r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Halwani</a:t>
                      </a:r>
                      <a:endParaRPr lang="fr-CA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Pierre-</a:t>
                      </a:r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Klébert</a:t>
                      </a:r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Charles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401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500" kern="1200" noProof="0" dirty="0"/>
                        <a:t>Jacques Laurent</a:t>
                      </a:r>
                      <a:endParaRPr lang="fr-CA" sz="15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Germain et </a:t>
                      </a:r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Myrna</a:t>
                      </a:r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Francois</a:t>
                      </a:r>
                      <a:endParaRPr lang="fr-CA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Paula Elisma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CA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CA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2478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500" kern="1200" noProof="0" dirty="0"/>
                        <a:t>Claude St-Pierre</a:t>
                      </a:r>
                      <a:endParaRPr lang="fr-CA" sz="15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Adam Korzekwa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Filles d'Isabelle  Contact:  Nathalie Trépanier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Micheline </a:t>
                      </a:r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Massie-Beaugrand</a:t>
                      </a:r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Suzanne Jacques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401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500" kern="1200" noProof="0" dirty="0"/>
                        <a:t>Marie Thérèse  Chauvette</a:t>
                      </a:r>
                      <a:endParaRPr lang="fr-CA" sz="15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Etienne Lavigne-Michaud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Isabelle Gauvin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Sylvain Brière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Thanya</a:t>
                      </a:r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St-Fort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316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500" kern="1200" noProof="0" dirty="0"/>
                        <a:t>Groupe Eldorado</a:t>
                      </a:r>
                      <a:endParaRPr lang="fr-CA" sz="15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Madeleine Féquiere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Louise Grégoire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Marc </a:t>
                      </a:r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Striplett</a:t>
                      </a:r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Philippe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Danielle Colas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401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500" kern="1200" noProof="0" dirty="0"/>
                        <a:t>Real Coulombe</a:t>
                      </a:r>
                      <a:endParaRPr lang="fr-CA" sz="15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Jean Léonneau Vil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Raymond Carrier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CA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Azanette</a:t>
                      </a:r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Louissaint</a:t>
                      </a:r>
                      <a:endParaRPr lang="fr-CA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9125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500" kern="1200" noProof="0" dirty="0"/>
                        <a:t>Danny Jacinthe et Myriam Beaugé</a:t>
                      </a:r>
                      <a:endParaRPr lang="fr-CA" sz="15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Louise Savoie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Rose </a:t>
                      </a:r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Yolette</a:t>
                      </a:r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Chouloute</a:t>
                      </a:r>
                      <a:endParaRPr lang="fr-CA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Frantz St-Fort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Jocelyne Simon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90974">
                <a:tc>
                  <a:txBody>
                    <a:bodyPr/>
                    <a:lstStyle/>
                    <a:p>
                      <a:pPr marL="0" algn="l" rtl="0" eaLnBrk="1" fontAlgn="b" hangingPunct="1"/>
                      <a:r>
                        <a:rPr lang="fr-CA" sz="1500" kern="1200" noProof="0" dirty="0"/>
                        <a:t>Pierre-Yves Savaria</a:t>
                      </a:r>
                      <a:endParaRPr lang="fr-CA" sz="15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Denis Lanciault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Marie-Monique </a:t>
                      </a:r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Chouloute</a:t>
                      </a:r>
                      <a:endParaRPr lang="fr-CA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CA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Andrei </a:t>
                      </a:r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Dragomir</a:t>
                      </a:r>
                      <a:endParaRPr lang="fr-CA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591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500" kern="1200" noProof="0" dirty="0"/>
                        <a:t>Yvan et Suzanne </a:t>
                      </a:r>
                      <a:r>
                        <a:rPr lang="fr-CA" sz="1500" kern="1200" noProof="0" dirty="0" err="1"/>
                        <a:t>Levert</a:t>
                      </a:r>
                      <a:endParaRPr lang="fr-CA" sz="15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Nadine Beauger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Maryse </a:t>
                      </a:r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Chouloute</a:t>
                      </a:r>
                      <a:endParaRPr lang="fr-CA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Johanne Ferland</a:t>
                      </a:r>
                      <a:b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fr-CA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Rose </a:t>
                      </a:r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Helmaze</a:t>
                      </a:r>
                      <a:r>
                        <a:rPr lang="fr-C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Jeudiné</a:t>
                      </a:r>
                      <a:endParaRPr lang="fr-CA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39447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835696" y="116632"/>
            <a:ext cx="5976664" cy="1172136"/>
          </a:xfrm>
        </p:spPr>
        <p:txBody>
          <a:bodyPr>
            <a:noAutofit/>
          </a:bodyPr>
          <a:lstStyle/>
          <a:p>
            <a:r>
              <a:rPr lang="fr-CA" sz="2800" b="1" dirty="0">
                <a:solidFill>
                  <a:srgbClr val="1F497D"/>
                </a:solidFill>
              </a:rPr>
              <a:t>Vers la pérennité</a:t>
            </a:r>
            <a:br>
              <a:rPr lang="fr-CA" sz="2800" dirty="0">
                <a:solidFill>
                  <a:srgbClr val="1F497D"/>
                </a:solidFill>
              </a:rPr>
            </a:br>
            <a:r>
              <a:rPr lang="fr-CA" sz="2800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 de PÉRENNITÉ NOUVEL HORIZON de DUVERGER (FPNHD) </a:t>
            </a:r>
            <a:endParaRPr lang="fr-CA" sz="2800" dirty="0">
              <a:solidFill>
                <a:schemeClr val="tx1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65989" y="1288768"/>
            <a:ext cx="5512050" cy="45259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Arial"/>
              <a:buNone/>
            </a:pPr>
            <a:r>
              <a:rPr lang="fr-CA" dirty="0"/>
              <a:t>Objectif:</a:t>
            </a:r>
          </a:p>
          <a:p>
            <a:r>
              <a:rPr lang="fr-CA" dirty="0"/>
              <a:t>Assurer un financement stable et à long terme des opérations de l’école et réduire la dépendance vis-à-vis des activités de financement annuelles.</a:t>
            </a:r>
          </a:p>
          <a:p>
            <a:pPr marL="0" indent="0">
              <a:buNone/>
            </a:pPr>
            <a:r>
              <a:rPr lang="fr-CA" dirty="0"/>
              <a:t>Comment:</a:t>
            </a:r>
          </a:p>
          <a:p>
            <a:r>
              <a:rPr lang="fr-CA" dirty="0"/>
              <a:t>Organiser une campagne majeure de financement pour constituer un fonds  qui sera géré de telle sorte à préserver le capital à perpétuité.</a:t>
            </a:r>
          </a:p>
          <a:p>
            <a:r>
              <a:rPr lang="fr-CA" dirty="0"/>
              <a:t>Les dons recueillis  donneront droit à un reçu pour fins d’impôts au donateur;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0919" y="5661248"/>
            <a:ext cx="2808312" cy="10156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C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 de PÉRENNITÉ NOUVEL HORIZON de DUVERGER</a:t>
            </a:r>
            <a:r>
              <a:rPr lang="fr-CA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2400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(FPNHD)</a:t>
            </a:r>
          </a:p>
        </p:txBody>
      </p:sp>
      <p:pic>
        <p:nvPicPr>
          <p:cNvPr id="17410" name="Picture 2" descr="C:\Users\Rodrigue\Pictures\Photos Haiti Mission Novembre 2018\IMG_3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131" y="1288768"/>
            <a:ext cx="203169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Rodrigue\Pictures\Photos Haiti Mission Novembre 2018\IMG_3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43" y="3997688"/>
            <a:ext cx="2464470" cy="184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005000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85720" y="214290"/>
            <a:ext cx="7848600" cy="910454"/>
          </a:xfrm>
        </p:spPr>
        <p:txBody>
          <a:bodyPr>
            <a:noAutofit/>
          </a:bodyPr>
          <a:lstStyle/>
          <a:p>
            <a:r>
              <a:rPr lang="fr-CA" sz="2800" b="1" dirty="0">
                <a:solidFill>
                  <a:srgbClr val="1F497D"/>
                </a:solidFill>
              </a:rPr>
              <a:t>Vers la pérennité</a:t>
            </a:r>
            <a:br>
              <a:rPr lang="fr-CA" sz="2800" dirty="0">
                <a:solidFill>
                  <a:srgbClr val="1F497D"/>
                </a:solidFill>
              </a:rPr>
            </a:br>
            <a:r>
              <a:rPr lang="fr-CA" sz="2800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FPNHD </a:t>
            </a:r>
            <a:endParaRPr lang="fr-CA" sz="2800" dirty="0">
              <a:solidFill>
                <a:schemeClr val="tx1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65989" y="1288768"/>
            <a:ext cx="5512050" cy="45259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fr-CA" dirty="0"/>
              <a:t>Ce fonds sera géré avec toute la diligence , gouvernance et sécurité financière requise par le biais d’un gestionnaire reconnu et fiable comme La Fondation du Grand Montréal;</a:t>
            </a:r>
          </a:p>
          <a:p>
            <a:r>
              <a:rPr lang="fr-CA" dirty="0"/>
              <a:t>Les revenus de placement générés seront versés à la Fondation QHASUQ pour financer les opérations de l’école Nouvel Horizon de Duverger;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0919" y="5661248"/>
            <a:ext cx="2808312" cy="10156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C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 de PÉRENNITÉ NOUVEL HORIZON de DUVERGER</a:t>
            </a:r>
            <a:r>
              <a:rPr lang="fr-CA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2400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(FPNHD)</a:t>
            </a:r>
          </a:p>
        </p:txBody>
      </p:sp>
      <p:pic>
        <p:nvPicPr>
          <p:cNvPr id="18434" name="Picture 2" descr="C:\Users\Rodrigue\Pictures\Photos Haiti Mission Novembre 2018\IMG_3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718" y="3052498"/>
            <a:ext cx="2071675" cy="27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Rodrigue\Pictures\Photos Haiti Mission Novembre 2018\IMG_37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005" y="836712"/>
            <a:ext cx="2998048" cy="224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648168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85720" y="214290"/>
            <a:ext cx="7848600" cy="910454"/>
          </a:xfrm>
        </p:spPr>
        <p:txBody>
          <a:bodyPr>
            <a:noAutofit/>
          </a:bodyPr>
          <a:lstStyle/>
          <a:p>
            <a:r>
              <a:rPr lang="fr-CA" sz="2800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FPNHD </a:t>
            </a:r>
            <a:br>
              <a:rPr lang="fr-CA" sz="2800" dirty="0">
                <a:solidFill>
                  <a:srgbClr val="1F497D"/>
                </a:solidFill>
              </a:rPr>
            </a:br>
            <a:r>
              <a:rPr lang="fr-CA" sz="2800" dirty="0">
                <a:solidFill>
                  <a:srgbClr val="1F497D"/>
                </a:solidFill>
              </a:rPr>
              <a:t>Éléments clés</a:t>
            </a:r>
            <a:endParaRPr lang="fr-CA" sz="28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467544" y="1340767"/>
            <a:ext cx="7848600" cy="4289968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Fonds de 500 000 $ , constitué sur une période de cinq (5) ans;</a:t>
            </a:r>
          </a:p>
          <a:p>
            <a:r>
              <a:rPr lang="fr-FR" dirty="0"/>
              <a:t>Revenus annuels anticipés: environ 25 000 $</a:t>
            </a:r>
          </a:p>
          <a:p>
            <a:r>
              <a:rPr lang="fr-FR" dirty="0"/>
              <a:t>Programme de reconnaissance pour souligner la contribution des donateurs;</a:t>
            </a:r>
          </a:p>
          <a:p>
            <a:r>
              <a:rPr lang="fr-FR" dirty="0"/>
              <a:t>Donateurs peuvent être des individus, des corporations, des familles, regroupements amicaux ou de collègues de travail, </a:t>
            </a:r>
            <a:r>
              <a:rPr lang="fr-FR" dirty="0" err="1"/>
              <a:t>etc</a:t>
            </a:r>
            <a:r>
              <a:rPr lang="fr-FR" dirty="0"/>
              <a:t>;</a:t>
            </a:r>
          </a:p>
          <a:p>
            <a:r>
              <a:rPr lang="fr-FR" dirty="0"/>
              <a:t>Dons in memoriam encouragés et acceptés;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5630734"/>
            <a:ext cx="2808312" cy="10156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C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 de PÉRENNITÉ NOUVEL HORIZON de DUVERGER</a:t>
            </a:r>
            <a:r>
              <a:rPr lang="fr-CA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2400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(FPNHD)</a:t>
            </a:r>
          </a:p>
        </p:txBody>
      </p:sp>
    </p:spTree>
    <p:extLst>
      <p:ext uri="{BB962C8B-B14F-4D97-AF65-F5344CB8AC3E}">
        <p14:creationId xmlns:p14="http://schemas.microsoft.com/office/powerpoint/2010/main" val="4117278635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85720" y="116632"/>
            <a:ext cx="7848600" cy="1181348"/>
          </a:xfrm>
        </p:spPr>
        <p:txBody>
          <a:bodyPr>
            <a:noAutofit/>
          </a:bodyPr>
          <a:lstStyle/>
          <a:p>
            <a:r>
              <a:rPr lang="fr-CA" sz="2800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Club des 100 / FPNHD</a:t>
            </a:r>
            <a:br>
              <a:rPr lang="fr-CA" sz="2800" dirty="0">
                <a:solidFill>
                  <a:srgbClr val="1F497D"/>
                </a:solidFill>
              </a:rPr>
            </a:br>
            <a:endParaRPr lang="fr-CA" sz="2800" dirty="0">
              <a:solidFill>
                <a:schemeClr val="tx1"/>
              </a:solidFill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 rotWithShape="1">
          <a:blip r:embed="rId2"/>
          <a:srcRect l="1" t="2212" r="60815" b="7317"/>
          <a:stretch/>
        </p:blipFill>
        <p:spPr>
          <a:xfrm>
            <a:off x="189168" y="4941168"/>
            <a:ext cx="1429657" cy="100442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113" y="5027699"/>
            <a:ext cx="4636782" cy="1430497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112" y="1608635"/>
            <a:ext cx="4605455" cy="3436205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73" y="620688"/>
            <a:ext cx="47244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54217" y="4941168"/>
            <a:ext cx="2689783" cy="10156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C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 de PÉRENNITÉ NOUVEL HORIZON de DUVERGER</a:t>
            </a:r>
            <a:r>
              <a:rPr lang="fr-CA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2400" b="1" dirty="0">
                <a:solidFill>
                  <a:srgbClr val="CBA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(FPNHD)</a:t>
            </a:r>
          </a:p>
        </p:txBody>
      </p:sp>
    </p:spTree>
    <p:extLst>
      <p:ext uri="{BB962C8B-B14F-4D97-AF65-F5344CB8AC3E}">
        <p14:creationId xmlns:p14="http://schemas.microsoft.com/office/powerpoint/2010/main" val="287269005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500034" y="642918"/>
            <a:ext cx="7848600" cy="5378370"/>
          </a:xfrm>
        </p:spPr>
        <p:txBody>
          <a:bodyPr>
            <a:normAutofit fontScale="92500"/>
          </a:bodyPr>
          <a:lstStyle/>
          <a:p>
            <a:endParaRPr lang="fr-CA" dirty="0"/>
          </a:p>
          <a:p>
            <a:pPr>
              <a:buFont typeface="Wingdings" panose="05000000000000000000" pitchFamily="2" charset="2"/>
              <a:buChar char="q"/>
            </a:pPr>
            <a:r>
              <a:rPr lang="fr-CA" sz="5200" dirty="0">
                <a:solidFill>
                  <a:schemeClr val="tx1"/>
                </a:solidFill>
              </a:rPr>
              <a:t>Merci de votre support;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CA" sz="5200" dirty="0">
                <a:solidFill>
                  <a:schemeClr val="tx1"/>
                </a:solidFill>
              </a:rPr>
              <a:t>Merci de votre engagement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CA" sz="5200" dirty="0">
                <a:solidFill>
                  <a:schemeClr val="tx1"/>
                </a:solidFill>
              </a:rPr>
              <a:t>Merci de continuer à croire au pouvoir de l’éducation!</a:t>
            </a:r>
          </a:p>
          <a:p>
            <a:pPr algn="ctr">
              <a:buNone/>
            </a:pPr>
            <a:r>
              <a:rPr lang="fr-CA" sz="5400" dirty="0">
                <a:hlinkClick r:id="rId2"/>
              </a:rPr>
              <a:t>www.projetduverger.org</a:t>
            </a:r>
            <a:endParaRPr lang="fr-CA" sz="5400" dirty="0"/>
          </a:p>
          <a:p>
            <a:pPr algn="ctr">
              <a:buNone/>
            </a:pPr>
            <a:endParaRPr lang="fr-CA" sz="5400" dirty="0"/>
          </a:p>
        </p:txBody>
      </p:sp>
    </p:spTree>
    <p:extLst>
      <p:ext uri="{BB962C8B-B14F-4D97-AF65-F5344CB8AC3E}">
        <p14:creationId xmlns:p14="http://schemas.microsoft.com/office/powerpoint/2010/main" val="882013481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Alerte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83810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9"/>
          <p:cNvPicPr>
            <a:picLocks noChangeAspect="1"/>
          </p:cNvPicPr>
          <p:nvPr/>
        </p:nvPicPr>
        <p:blipFill>
          <a:blip r:embed="rId4"/>
          <a:srcRect t="6768" b="6768"/>
          <a:stretch>
            <a:fillRect/>
          </a:stretch>
        </p:blipFill>
        <p:spPr>
          <a:xfrm>
            <a:off x="221134" y="2241905"/>
            <a:ext cx="1439577" cy="1919436"/>
          </a:xfrm>
          <a:prstGeom prst="rect">
            <a:avLst/>
          </a:prstGeom>
        </p:spPr>
      </p:pic>
      <p:sp>
        <p:nvSpPr>
          <p:cNvPr id="5" name="Text Placeholder 6"/>
          <p:cNvSpPr txBox="1">
            <a:spLocks/>
          </p:cNvSpPr>
          <p:nvPr/>
        </p:nvSpPr>
        <p:spPr>
          <a:xfrm>
            <a:off x="383116" y="1124744"/>
            <a:ext cx="5701052" cy="1077151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fr-CA" sz="1800" dirty="0"/>
              <a:t>Évènement annuel qui permet aux amis de Duverger de se rencontrer dans un cadre festif et dont tous les profits sont versés directement au projet.</a:t>
            </a:r>
            <a:endParaRPr lang="en-US" sz="1800" dirty="0"/>
          </a:p>
        </p:txBody>
      </p:sp>
      <p:graphicFrame>
        <p:nvGraphicFramePr>
          <p:cNvPr id="7" name="Picture Placeholder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693005"/>
              </p:ext>
            </p:extLst>
          </p:nvPr>
        </p:nvGraphicFramePr>
        <p:xfrm>
          <a:off x="218882" y="4161341"/>
          <a:ext cx="1147096" cy="2437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" name="Acrobat Document" r:id="rId5" imgW="2743200" imgH="5829216" progId="AcroExch.Document.DC">
                  <p:embed/>
                </p:oleObj>
              </mc:Choice>
              <mc:Fallback>
                <p:oleObj name="Acrobat Document" r:id="rId5" imgW="2743200" imgH="582921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8882" y="4161341"/>
                        <a:ext cx="1147096" cy="2437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Placeholder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r="1471"/>
          <a:stretch>
            <a:fillRect/>
          </a:stretch>
        </p:blipFill>
        <p:spPr>
          <a:xfrm>
            <a:off x="1689202" y="2663560"/>
            <a:ext cx="1457344" cy="1943126"/>
          </a:xfrm>
          <a:prstGeom prst="rect">
            <a:avLst/>
          </a:prstGeom>
        </p:spPr>
      </p:pic>
      <p:pic>
        <p:nvPicPr>
          <p:cNvPr id="9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776" y="4606686"/>
            <a:ext cx="1175770" cy="2498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876" y="251192"/>
            <a:ext cx="2872788" cy="7475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9369" y="2201895"/>
            <a:ext cx="279472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CA" sz="2400" b="1" i="1" dirty="0"/>
              <a:t>Éditions  2013- 2019</a:t>
            </a:r>
            <a:endParaRPr lang="en-US" sz="24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0987" y="1323245"/>
            <a:ext cx="1820348" cy="221896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9871" y="2852936"/>
            <a:ext cx="1695424" cy="2376264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4161340"/>
            <a:ext cx="2421881" cy="16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5341189" y="3579458"/>
            <a:ext cx="2620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Pour 2019: MAKAYA:</a:t>
            </a:r>
          </a:p>
          <a:p>
            <a:pPr algn="ctr"/>
            <a:r>
              <a:rPr lang="fr-CA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Les Jeunes pour Duverger</a:t>
            </a:r>
          </a:p>
          <a:p>
            <a:pPr algn="ctr"/>
            <a:endParaRPr lang="en-US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466637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643966" y="0"/>
            <a:ext cx="285752" cy="6858000"/>
          </a:xfrm>
          <a:prstGeom prst="rect">
            <a:avLst/>
          </a:prstGeom>
          <a:solidFill>
            <a:srgbClr val="D75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72532" y="0"/>
            <a:ext cx="128558" cy="6858000"/>
          </a:xfrm>
          <a:prstGeom prst="rect">
            <a:avLst/>
          </a:prstGeom>
          <a:solidFill>
            <a:srgbClr val="CBD01C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3568" y="214290"/>
            <a:ext cx="7531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/>
              <a:t>École Nouvel Horizon de Duverger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9986" y="1052736"/>
            <a:ext cx="7258934" cy="1066800"/>
          </a:xfrm>
        </p:spPr>
        <p:txBody>
          <a:bodyPr/>
          <a:lstStyle/>
          <a:p>
            <a:pPr algn="l"/>
            <a:r>
              <a:rPr lang="fr-CA" dirty="0"/>
              <a:t>Il y a 8 ans, c’était la réalité: marcher 5-6 kilomètres en montagne dans des conditions ardues…</a:t>
            </a:r>
            <a:endParaRPr lang="en-US" dirty="0"/>
          </a:p>
        </p:txBody>
      </p:sp>
      <p:pic>
        <p:nvPicPr>
          <p:cNvPr id="11" name="Picture Placeholder 10" descr="Images Parents_Eleves.jp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349" b="4349"/>
          <a:stretch>
            <a:fillRect/>
          </a:stretch>
        </p:blipFill>
        <p:spPr>
          <a:xfrm>
            <a:off x="683568" y="1881359"/>
            <a:ext cx="2841642" cy="194719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1916832"/>
            <a:ext cx="2750026" cy="2062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885485"/>
            <a:ext cx="2841643" cy="2131232"/>
          </a:xfrm>
          <a:prstGeom prst="rect">
            <a:avLst/>
          </a:prstGeom>
        </p:spPr>
      </p:pic>
      <p:pic>
        <p:nvPicPr>
          <p:cNvPr id="15" name="Picture 2" descr="C:\Documents and Settings\rbauge\Mes documents\PHOTOS HAITI MISSION NOVEMBRE 2012\Haiti carte 3_02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04732" y="4005978"/>
            <a:ext cx="3027508" cy="2010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6746679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88558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Pour 2020: RETOUR de BELO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5919281"/>
            <a:ext cx="65527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800" dirty="0">
              <a:latin typeface="Times New Roman" panose="02020603050405020304" pitchFamily="18" charset="0"/>
            </a:endParaRPr>
          </a:p>
          <a:p>
            <a:r>
              <a:rPr lang="fr-CA" sz="44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En concert pour Duverger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040" y="2928862"/>
            <a:ext cx="19326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latin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AutoShape 2" descr="https://i.ytimg.com/vi/fSOLeqZjUOo/hqdefault.jpg?sqp=-oaymwEZCNACELwBSFXyq4qpAwsIARUAAIhCGAFwAQ==&amp;rs=AOn4CLBQNt6T-l_QjW-xCKL5Lcmaxfv3a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" name="AutoShape 4" descr="https://i.ytimg.com/vi/fSOLeqZjUOo/hqdefault.jpg?sqp=-oaymwEZCNACELwBSFXyq4qpAwsIARUAAIhCGAFwAQ==&amp;rs=AOn4CLBQNt6T-l_QjW-xCKL5Lcmaxfv3aQ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11" name="Picture 9" descr="C:\Users\Rodrigue\Documents\ECOLE DE DUVERGER\PHOTOS Soirée Jazzy-Konpa #5_mai 2017\DSC_01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68" y="836712"/>
            <a:ext cx="7957755" cy="528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898381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Affichage de Makaya - Nature.jpg en cour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23559" name="Picture 7" descr="C:\Users\Rodrigue\Documents\ECOLE DE DUVERGER\PHOTOS Soirée Jazzy-Konpa #5_mai 2017\DSC_01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844824"/>
            <a:ext cx="4609217" cy="306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C:\Users\Rodrigue\Documents\ECOLE DE DUVERGER\PHOTOS Soirée Jazzy-Konpa #5_mai 2017\DSC_0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52735"/>
            <a:ext cx="3310358" cy="498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137496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7544" y="861299"/>
            <a:ext cx="5701052" cy="149092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CA" b="1" dirty="0"/>
              <a:t>2 mai 2020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CA" dirty="0"/>
              <a:t>$ 50, billet régulier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CA" dirty="0"/>
              <a:t>$125, billet VIP, boisson et reçus d’impôt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CA" dirty="0"/>
              <a:t>Animation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9" r="21879"/>
          <a:stretch>
            <a:fillRect/>
          </a:stretch>
        </p:blipFill>
        <p:spPr>
          <a:xfrm>
            <a:off x="6588224" y="492389"/>
            <a:ext cx="1756395" cy="2341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76" y="193774"/>
            <a:ext cx="2529932" cy="6583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0898505">
            <a:off x="1961759" y="2168288"/>
            <a:ext cx="3390537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EB9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Belo :concert pour </a:t>
            </a:r>
            <a:r>
              <a:rPr lang="en-US" sz="4800" b="1" dirty="0" err="1">
                <a:solidFill>
                  <a:srgbClr val="0EB9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Duverger</a:t>
            </a:r>
            <a:endParaRPr lang="en-US" sz="4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71283" y="3226541"/>
            <a:ext cx="287333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A" sz="3200" b="1" dirty="0"/>
              <a:t>Billets sont disponibles dès maintenant </a:t>
            </a:r>
            <a:endParaRPr lang="en-US" sz="3200" b="1" dirty="0"/>
          </a:p>
        </p:txBody>
      </p:sp>
      <p:pic>
        <p:nvPicPr>
          <p:cNvPr id="24578" name="Picture 2" descr="C:\Users\Rodrigue\Documents\ECOLE DE DUVERGER\PHOTOS Soirée Jazzy-Konpa #5_mai 2017\DSC_01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89" y="4963233"/>
            <a:ext cx="2568776" cy="170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Rodrigue\Documents\ECOLE DE DUVERGER\PHOTOS Soirée Jazzy-Konpa #5_mai 2017\DSC_01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9" y="4439374"/>
            <a:ext cx="3613980" cy="24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28238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8" y="836712"/>
            <a:ext cx="6878662" cy="519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Users\Rodrigue\Documents\ECOLE DE DUVERGER\Photos Haiti_Mission Juin 2018\20180630_123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04" y="19462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818345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500034" y="642918"/>
            <a:ext cx="7848600" cy="5378370"/>
          </a:xfrm>
        </p:spPr>
        <p:txBody>
          <a:bodyPr>
            <a:normAutofit fontScale="92500"/>
          </a:bodyPr>
          <a:lstStyle/>
          <a:p>
            <a:endParaRPr lang="fr-CA" dirty="0"/>
          </a:p>
          <a:p>
            <a:pPr>
              <a:buFont typeface="Wingdings" panose="05000000000000000000" pitchFamily="2" charset="2"/>
              <a:buChar char="q"/>
            </a:pPr>
            <a:r>
              <a:rPr lang="fr-CA" sz="5200" dirty="0">
                <a:solidFill>
                  <a:schemeClr val="tx1"/>
                </a:solidFill>
              </a:rPr>
              <a:t>Merci de votre support;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CA" sz="5200" dirty="0">
                <a:solidFill>
                  <a:schemeClr val="tx1"/>
                </a:solidFill>
              </a:rPr>
              <a:t>Merci de votre engagement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CA" sz="5200" dirty="0">
                <a:solidFill>
                  <a:schemeClr val="tx1"/>
                </a:solidFill>
              </a:rPr>
              <a:t>Merci de continuer à croire au pouvoir de l’éducation!</a:t>
            </a:r>
          </a:p>
          <a:p>
            <a:pPr algn="ctr">
              <a:buNone/>
            </a:pPr>
            <a:r>
              <a:rPr lang="fr-CA" sz="5400" dirty="0">
                <a:hlinkClick r:id="rId2"/>
              </a:rPr>
              <a:t>www.projetduverger.org</a:t>
            </a:r>
            <a:endParaRPr lang="fr-CA" sz="5400" dirty="0"/>
          </a:p>
          <a:p>
            <a:pPr algn="ctr">
              <a:buNone/>
            </a:pPr>
            <a:endParaRPr lang="fr-CA" sz="5400" dirty="0"/>
          </a:p>
        </p:txBody>
      </p:sp>
    </p:spTree>
    <p:extLst>
      <p:ext uri="{BB962C8B-B14F-4D97-AF65-F5344CB8AC3E}">
        <p14:creationId xmlns:p14="http://schemas.microsoft.com/office/powerpoint/2010/main" val="1023118746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500034" y="642918"/>
            <a:ext cx="7848600" cy="5378370"/>
          </a:xfrm>
        </p:spPr>
        <p:txBody>
          <a:bodyPr>
            <a:normAutofit/>
          </a:bodyPr>
          <a:lstStyle/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pPr>
              <a:buFont typeface="Wingdings" panose="05000000000000000000" pitchFamily="2" charset="2"/>
              <a:buChar char="q"/>
            </a:pPr>
            <a:r>
              <a:rPr lang="fr-CA" sz="6000" dirty="0">
                <a:solidFill>
                  <a:schemeClr val="tx1"/>
                </a:solidFill>
              </a:rPr>
              <a:t>QUESTIONS?</a:t>
            </a:r>
          </a:p>
          <a:p>
            <a:pPr>
              <a:buFont typeface="Wingdings" panose="05000000000000000000" pitchFamily="2" charset="2"/>
              <a:buChar char="q"/>
            </a:pPr>
            <a:endParaRPr lang="fr-CA" sz="4000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fr-CA" sz="5400" dirty="0">
                <a:hlinkClick r:id="rId2"/>
              </a:rPr>
              <a:t>www.projetduverger.org</a:t>
            </a:r>
            <a:endParaRPr lang="fr-CA" sz="5400" dirty="0"/>
          </a:p>
          <a:p>
            <a:pPr algn="ctr">
              <a:buNone/>
            </a:pPr>
            <a:endParaRPr lang="fr-CA" sz="5400" dirty="0"/>
          </a:p>
        </p:txBody>
      </p:sp>
    </p:spTree>
    <p:extLst>
      <p:ext uri="{BB962C8B-B14F-4D97-AF65-F5344CB8AC3E}">
        <p14:creationId xmlns:p14="http://schemas.microsoft.com/office/powerpoint/2010/main" val="63549135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fr-CA" dirty="0"/>
              <a:t>Merci à tous, de  nous donner l’espoir…</a:t>
            </a:r>
          </a:p>
          <a:p>
            <a:endParaRPr lang="fr-CA" dirty="0"/>
          </a:p>
          <a:p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44"/>
            <a:ext cx="1728800" cy="2593200"/>
          </a:xfrm>
          <a:prstGeom prst="rect">
            <a:avLst/>
          </a:prstGeom>
        </p:spPr>
      </p:pic>
      <p:pic>
        <p:nvPicPr>
          <p:cNvPr id="14340" name="Picture 4" descr="C:\Users\Rodrigue\Pictures\Photos Haiti_Mission Juin 2018\les finissants\P101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49" y="93439"/>
            <a:ext cx="1850315" cy="277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Rodrigue\Pictures\Photos Haiti Mission Novembre 2018\IMG_3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863" y="1960"/>
            <a:ext cx="1868202" cy="249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Rodrigue\Pictures\Photos Haiti_Mission Juin 2019\IMG_42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21773"/>
            <a:ext cx="2027170" cy="270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Rodrigue\Pictures\Photos Haiti_Mission Juin 2019\IMG_42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470" y="2850854"/>
            <a:ext cx="2040714" cy="272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Rodrigue\Pictures\Photos Haiti_Mission Juin 2019\IMG_42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18540"/>
            <a:ext cx="2027170" cy="270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Rodrigue\Pictures\Photos Haiti_Mission Juin 2019\IMG_42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1773"/>
            <a:ext cx="1986878" cy="26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52514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2800" b="1" dirty="0"/>
              <a:t>2018-2019: Bilan et actualités</a:t>
            </a:r>
            <a:br>
              <a:rPr lang="fr-CA" sz="2800" dirty="0"/>
            </a:br>
            <a:r>
              <a:rPr lang="fr-CA" sz="2800" dirty="0"/>
              <a:t>Actualités pédagogiques</a:t>
            </a:r>
            <a:endParaRPr lang="fr-CA" sz="2800" dirty="0">
              <a:solidFill>
                <a:schemeClr val="tx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fr-CA" dirty="0"/>
          </a:p>
          <a:p>
            <a:r>
              <a:rPr lang="fr-CA" dirty="0"/>
              <a:t>Près de 100 élèves inscrits de maternelle à 6è année;</a:t>
            </a:r>
          </a:p>
          <a:p>
            <a:r>
              <a:rPr lang="fr-CA" dirty="0"/>
              <a:t>2</a:t>
            </a:r>
            <a:r>
              <a:rPr lang="fr-CA" baseline="30000" dirty="0"/>
              <a:t>ème</a:t>
            </a:r>
            <a:r>
              <a:rPr lang="fr-CA" dirty="0"/>
              <a:t> cohorte de gradués de l’école Nouvel Horizon;</a:t>
            </a:r>
          </a:p>
          <a:p>
            <a:r>
              <a:rPr lang="fr-CA" dirty="0"/>
              <a:t>Taux de réussite en fin d’année de près de 91%;</a:t>
            </a:r>
          </a:p>
          <a:p>
            <a:r>
              <a:rPr lang="fr-CA" dirty="0"/>
              <a:t>Sorties éducatives organisées avec chaque classe;</a:t>
            </a:r>
          </a:p>
          <a:p>
            <a:r>
              <a:rPr lang="fr-CA" dirty="0"/>
              <a:t>Journée des enseignants:  visite au jardin botanique des Cayes;</a:t>
            </a:r>
          </a:p>
          <a:p>
            <a:endParaRPr lang="fr-CA" dirty="0"/>
          </a:p>
          <a:p>
            <a:endParaRPr lang="fr-CA" dirty="0"/>
          </a:p>
        </p:txBody>
      </p:sp>
      <p:pic>
        <p:nvPicPr>
          <p:cNvPr id="7" name="Picture 10" descr="C:\Users\Rodrigue\Pictures\Photos Haiti Mission Novembre 2018\IMG_3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137" y="1960"/>
            <a:ext cx="1350927" cy="180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75600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2800" b="1" dirty="0"/>
              <a:t>2018-2019: Bilan et actualités</a:t>
            </a:r>
            <a:br>
              <a:rPr lang="fr-CA" sz="2800" dirty="0"/>
            </a:br>
            <a:r>
              <a:rPr lang="fr-CA" sz="2800" dirty="0"/>
              <a:t>Activités pédagogiques</a:t>
            </a:r>
            <a:endParaRPr lang="fr-CA" sz="2800" dirty="0">
              <a:solidFill>
                <a:schemeClr val="tx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pic>
        <p:nvPicPr>
          <p:cNvPr id="3074" name="Picture 2" descr="C:\Users\Rodrigue\Pictures\Photos Haiti_Mission Juin 2019\JWWS6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12" y="4378240"/>
            <a:ext cx="2162732" cy="162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Rodrigue\Pictures\Photos Haiti_Mission Juin 2019\NWYS47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2371577" cy="17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odrigue\Pictures\Photos Haiti Mission Novembre 2018\IMG_07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5" y="3141231"/>
            <a:ext cx="2483588" cy="186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Rodrigue\Pictures\Photos Haiti Mission Novembre 2018\IMG_07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631" y="5066940"/>
            <a:ext cx="2483588" cy="186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Rodrigue\Pictures\Photos Haiti Mission Novembre 2018\IMG_35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13" y="1340768"/>
            <a:ext cx="1682768" cy="224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Rodrigue\Pictures\Photos Haiti Mission Novembre 2018\IMG_36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40" y="1988840"/>
            <a:ext cx="2472104" cy="185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Rodrigue\Pictures\Photos Haiti Mission Novembre 2018\IMG_36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87" y="3573578"/>
            <a:ext cx="2095467" cy="15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Rodrigue\Pictures\Photos Haiti Mission Novembre 2018\IMG_363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272166"/>
            <a:ext cx="1894200" cy="142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Rodrigue\Pictures\Photos Haiti Mission Novembre 2018\IMG_372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137" y="1960"/>
            <a:ext cx="1350927" cy="180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3469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2800" b="1" dirty="0"/>
              <a:t>2018-2019: Bilan et actualités</a:t>
            </a:r>
            <a:br>
              <a:rPr lang="fr-CA" sz="2800" dirty="0"/>
            </a:br>
            <a:r>
              <a:rPr lang="fr-CA" sz="2800" dirty="0" err="1"/>
              <a:t>Actualités</a:t>
            </a:r>
            <a:r>
              <a:rPr lang="fr-CA" sz="2800" dirty="0"/>
              <a:t> pédagogiques</a:t>
            </a:r>
            <a:endParaRPr lang="fr-CA" sz="2800" dirty="0">
              <a:solidFill>
                <a:schemeClr val="tx1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fr-CA" dirty="0"/>
          </a:p>
          <a:p>
            <a:r>
              <a:rPr lang="fr-CA" dirty="0"/>
              <a:t>Cours d’arts plastiques:  succès continu ;</a:t>
            </a:r>
          </a:p>
          <a:p>
            <a:r>
              <a:rPr lang="fr-CA" dirty="0"/>
              <a:t>Correspondance entre ENHD et écoles montréalaises: quelques échanges de lettres;</a:t>
            </a:r>
          </a:p>
          <a:p>
            <a:r>
              <a:rPr lang="fr-CA" dirty="0"/>
              <a:t>Championnat intra scolaire de soccer encore mieux structuré.</a:t>
            </a:r>
          </a:p>
          <a:p>
            <a:r>
              <a:rPr lang="fr-CA" dirty="0"/>
              <a:t>Continuation du programme d’éveil pour la petite enfance;</a:t>
            </a:r>
          </a:p>
        </p:txBody>
      </p:sp>
      <p:pic>
        <p:nvPicPr>
          <p:cNvPr id="7" name="Picture 10" descr="C:\Users\Rodrigue\Pictures\Photos Haiti Mission Novembre 2018\IMG_3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39" y="0"/>
            <a:ext cx="1350927" cy="180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90118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ontemporaryPhoto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ContemporaryPhotoAlbum</Template>
  <TotalTime>0</TotalTime>
  <Words>1401</Words>
  <Application>Microsoft Office PowerPoint</Application>
  <PresentationFormat>On-screen Show (4:3)</PresentationFormat>
  <Paragraphs>295</Paragraphs>
  <Slides>55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Bradley Hand ITC</vt:lpstr>
      <vt:lpstr>Calibri</vt:lpstr>
      <vt:lpstr>Calibri Light</vt:lpstr>
      <vt:lpstr>Times New Roman</vt:lpstr>
      <vt:lpstr>Wingdings</vt:lpstr>
      <vt:lpstr>ContemporaryPhotoAlbum</vt:lpstr>
      <vt:lpstr>Custom Design</vt:lpstr>
      <vt:lpstr>Acrobat Document</vt:lpstr>
      <vt:lpstr>PowerPoint Presentation</vt:lpstr>
      <vt:lpstr>Rencontre du 03 Novembre 2019 AGENDA</vt:lpstr>
      <vt:lpstr>PowerPoint Presentation</vt:lpstr>
      <vt:lpstr>PowerPoint Presentation</vt:lpstr>
      <vt:lpstr>PowerPoint Presentation</vt:lpstr>
      <vt:lpstr>PowerPoint Presentation</vt:lpstr>
      <vt:lpstr>2018-2019: Bilan et actualités Actualités pédagogiques</vt:lpstr>
      <vt:lpstr>2018-2019: Bilan et actualités Activités pédagogiques</vt:lpstr>
      <vt:lpstr>2018-2019: Bilan et actualités Actualités pédagogiques</vt:lpstr>
      <vt:lpstr>Graduation et remise des bulletins </vt:lpstr>
      <vt:lpstr>PowerPoint Presentation</vt:lpstr>
      <vt:lpstr>La Deuxième cohorte de finissants (Insérer une vidéo de la graduation)</vt:lpstr>
      <vt:lpstr>PowerPoint Presentation</vt:lpstr>
      <vt:lpstr>PowerPoint Presentation</vt:lpstr>
      <vt:lpstr>2018-2019: Bilan et actualités Les infrastructures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2018-2019: Bilan et actualités Point de vue Administratif</vt:lpstr>
      <vt:lpstr>2018-2019: Bilan et actualités Actualités villageoises</vt:lpstr>
      <vt:lpstr>2018-2019: Bilan et actualités Actualités villageoises</vt:lpstr>
      <vt:lpstr>LES CONGÉS SOLIDAIRES 2018-2019</vt:lpstr>
      <vt:lpstr>Programme d’Éveil Petite Enfance </vt:lpstr>
      <vt:lpstr>Yvon</vt:lpstr>
      <vt:lpstr>Plan stratégique</vt:lpstr>
      <vt:lpstr>Planification stratégique</vt:lpstr>
      <vt:lpstr>Planification stratégique</vt:lpstr>
      <vt:lpstr>OÙ EN SOMMES-NOUS? Les réalisations à date</vt:lpstr>
      <vt:lpstr>Plan stratégique</vt:lpstr>
      <vt:lpstr>Plan stratégique</vt:lpstr>
      <vt:lpstr>Plan stratégique</vt:lpstr>
      <vt:lpstr>Rodrigue</vt:lpstr>
      <vt:lpstr>2018-2019: bilan de l’année Les activités de financement</vt:lpstr>
      <vt:lpstr> 2018-2019: bilan de l’année Affectation des Investissements/dépenses </vt:lpstr>
      <vt:lpstr>Vers la pérennité Un regard tourné vers l’avenir</vt:lpstr>
      <vt:lpstr>Vers la pérennité Club des 100 / FPNHD</vt:lpstr>
      <vt:lpstr>Vers la pérennité Un regard tourné vers l’avenir</vt:lpstr>
      <vt:lpstr>Vers la pérennité Club des 100</vt:lpstr>
      <vt:lpstr>PowerPoint Presentation</vt:lpstr>
      <vt:lpstr>PowerPoint Presentation</vt:lpstr>
      <vt:lpstr>Vers la pérennité FOND de PÉRENNITÉ NOUVEL HORIZON de DUVERGER (FPNHD) </vt:lpstr>
      <vt:lpstr>Vers la pérennité FPNHD </vt:lpstr>
      <vt:lpstr>FPNHD  Éléments clés</vt:lpstr>
      <vt:lpstr>Club des 100 / FPNHD </vt:lpstr>
      <vt:lpstr>PowerPoint Presentation</vt:lpstr>
      <vt:lpstr>Alerte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2012-05-14T01:53:13Z</dcterms:created>
  <dcterms:modified xsi:type="dcterms:W3CDTF">2020-10-19T21:20:52Z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