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540" r:id="rId3"/>
    <p:sldId id="541" r:id="rId4"/>
    <p:sldId id="534" r:id="rId5"/>
    <p:sldId id="404" r:id="rId6"/>
    <p:sldId id="431" r:id="rId7"/>
    <p:sldId id="485" r:id="rId8"/>
    <p:sldId id="470" r:id="rId9"/>
    <p:sldId id="406" r:id="rId10"/>
    <p:sldId id="526" r:id="rId11"/>
    <p:sldId id="544" r:id="rId12"/>
    <p:sldId id="545" r:id="rId13"/>
    <p:sldId id="503" r:id="rId14"/>
    <p:sldId id="520" r:id="rId15"/>
    <p:sldId id="533" r:id="rId16"/>
    <p:sldId id="536" r:id="rId17"/>
    <p:sldId id="515" r:id="rId18"/>
    <p:sldId id="516" r:id="rId19"/>
    <p:sldId id="517" r:id="rId20"/>
    <p:sldId id="518" r:id="rId21"/>
    <p:sldId id="466" r:id="rId22"/>
    <p:sldId id="425" r:id="rId23"/>
    <p:sldId id="538" r:id="rId24"/>
    <p:sldId id="400" r:id="rId25"/>
    <p:sldId id="427" r:id="rId26"/>
    <p:sldId id="539" r:id="rId27"/>
    <p:sldId id="546" r:id="rId28"/>
    <p:sldId id="484" r:id="rId29"/>
    <p:sldId id="543" r:id="rId30"/>
  </p:sldIdLst>
  <p:sldSz cx="9144000" cy="6858000" type="screen4x3"/>
  <p:notesSz cx="7019925" cy="930592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835"/>
    <a:srgbClr val="CBAD2B"/>
    <a:srgbClr val="FF3300"/>
    <a:srgbClr val="FFFFFF"/>
    <a:srgbClr val="CBD01C"/>
    <a:srgbClr val="6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7167" autoAdjust="0"/>
  </p:normalViewPr>
  <p:slideViewPr>
    <p:cSldViewPr>
      <p:cViewPr varScale="1">
        <p:scale>
          <a:sx n="99" d="100"/>
          <a:sy n="99" d="100"/>
        </p:scale>
        <p:origin x="2010" y="72"/>
      </p:cViewPr>
      <p:guideLst>
        <p:guide orient="horz" pos="346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02" y="-114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3917896185306914E-2"/>
          <c:y val="0.19683035569686516"/>
          <c:w val="0.50554646688581406"/>
          <c:h val="0.78648566062073422"/>
        </c:manualLayout>
      </c:layout>
      <c:pieChart>
        <c:varyColors val="1"/>
        <c:ser>
          <c:idx val="0"/>
          <c:order val="0"/>
          <c:tx>
            <c:strRef>
              <c:f>'2020'!$C$52</c:f>
              <c:strCache>
                <c:ptCount val="1"/>
                <c:pt idx="0">
                  <c:v>Les principales sources de financement:</c:v>
                </c:pt>
              </c:strCache>
            </c:strRef>
          </c:tx>
          <c:dLbls>
            <c:dLbl>
              <c:idx val="0"/>
              <c:layout>
                <c:manualLayout>
                  <c:x val="1.4059753954305799E-2"/>
                  <c:y val="2.4561403508771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78-4403-B80F-A63745D37D6A}"/>
                </c:ext>
              </c:extLst>
            </c:dLbl>
            <c:dLbl>
              <c:idx val="1"/>
              <c:layout>
                <c:manualLayout>
                  <c:x val="-8.5919726057639324E-17"/>
                  <c:y val="-6.3157894736842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78-4403-B80F-A63745D37D6A}"/>
                </c:ext>
              </c:extLst>
            </c:dLbl>
            <c:dLbl>
              <c:idx val="2"/>
              <c:layout>
                <c:manualLayout>
                  <c:x val="-3.0462800234329228E-2"/>
                  <c:y val="-5.61403508771929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78-4403-B80F-A63745D37D6A}"/>
                </c:ext>
              </c:extLst>
            </c:dLbl>
            <c:dLbl>
              <c:idx val="3"/>
              <c:layout>
                <c:manualLayout>
                  <c:x val="-5.3895723491505558E-2"/>
                  <c:y val="1.40348114380439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78-4403-B80F-A63745D3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'2020'!$M$52:$P$52</c:f>
              <c:strCache>
                <c:ptCount val="4"/>
                <c:pt idx="0">
                  <c:v>Tirage Ipad / Autres activités</c:v>
                </c:pt>
                <c:pt idx="1">
                  <c:v>Club des 100 / Dons directs</c:v>
                </c:pt>
                <c:pt idx="2">
                  <c:v>Soirée Jazzy-Konpa</c:v>
                </c:pt>
                <c:pt idx="3">
                  <c:v>Dons Corporatifs</c:v>
                </c:pt>
              </c:strCache>
            </c:strRef>
          </c:cat>
          <c:val>
            <c:numRef>
              <c:f>'2020'!$M$62:$P$62</c:f>
              <c:numCache>
                <c:formatCode>0%</c:formatCode>
                <c:ptCount val="4"/>
                <c:pt idx="0">
                  <c:v>9.6866812227074231E-2</c:v>
                </c:pt>
                <c:pt idx="1">
                  <c:v>0.30386644832605531</c:v>
                </c:pt>
                <c:pt idx="2">
                  <c:v>0.39841703056768557</c:v>
                </c:pt>
                <c:pt idx="3">
                  <c:v>0.20084970887918485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78-4403-B80F-A63745D37D6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07829013191478"/>
          <c:y val="0.12313815315513407"/>
          <c:w val="0.53981154871680925"/>
          <c:h val="0.9253912263716730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'2020'!$A$18:$A$23</c:f>
              <c:strCache>
                <c:ptCount val="6"/>
                <c:pt idx="0">
                  <c:v>Salaires Corps Professoral</c:v>
                </c:pt>
                <c:pt idx="1">
                  <c:v>Cantine Scolaire</c:v>
                </c:pt>
                <c:pt idx="2">
                  <c:v>Entretien/Ménage</c:v>
                </c:pt>
                <c:pt idx="3">
                  <c:v>Fournitures / Tissu Uniformes</c:v>
                </c:pt>
                <c:pt idx="4">
                  <c:v>Mobilier/Petite caisse</c:v>
                </c:pt>
                <c:pt idx="5">
                  <c:v>Administration</c:v>
                </c:pt>
              </c:strCache>
            </c:strRef>
          </c:cat>
          <c:val>
            <c:numRef>
              <c:f>'2020'!$B$18:$B$23</c:f>
              <c:numCache>
                <c:formatCode>General</c:formatCode>
                <c:ptCount val="6"/>
                <c:pt idx="0">
                  <c:v>14800</c:v>
                </c:pt>
                <c:pt idx="1">
                  <c:v>5120</c:v>
                </c:pt>
                <c:pt idx="2">
                  <c:v>1220</c:v>
                </c:pt>
                <c:pt idx="3">
                  <c:v>950</c:v>
                </c:pt>
                <c:pt idx="4">
                  <c:v>185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9-4292-A528-E1153EF56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200" b="1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200" b="1"/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100" b="1"/>
            </a:pPr>
            <a:endParaRPr lang="en-US"/>
          </a:p>
        </c:txPr>
      </c:legendEntry>
      <c:legendEntry>
        <c:idx val="4"/>
        <c:txPr>
          <a:bodyPr/>
          <a:lstStyle/>
          <a:p>
            <a:pPr rtl="0">
              <a:defRPr sz="1200" b="1"/>
            </a:pPr>
            <a:endParaRPr lang="en-US"/>
          </a:p>
        </c:txPr>
      </c:legendEntry>
      <c:legendEntry>
        <c:idx val="5"/>
        <c:txPr>
          <a:bodyPr/>
          <a:lstStyle/>
          <a:p>
            <a:pPr rtl="0"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3500499751572224"/>
          <c:y val="0.52926570234495929"/>
          <c:w val="0.26499497874864664"/>
          <c:h val="0.38623854522885853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0.51667</cdr:x>
      <cdr:y>0.07986</cdr:y>
    </cdr:from>
    <cdr:to>
      <cdr:x>0.71667</cdr:x>
      <cdr:y>0.41319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62200" y="219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CA" sz="1100"/>
        </a:p>
      </cdr:txBody>
    </cdr:sp>
  </cdr:relSizeAnchor>
  <cdr:relSizeAnchor xmlns:cdr="http://schemas.openxmlformats.org/drawingml/2006/chartDrawing">
    <cdr:from>
      <cdr:x>0.64354</cdr:x>
      <cdr:y>0.18057</cdr:y>
    </cdr:from>
    <cdr:to>
      <cdr:x>0.99218</cdr:x>
      <cdr:y>0.36114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050904" y="864096"/>
          <a:ext cx="273630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CA" sz="2400" b="1" dirty="0"/>
            <a:t>Collecte 2019-2020:</a:t>
          </a:r>
        </a:p>
        <a:p xmlns:a="http://schemas.openxmlformats.org/drawingml/2006/main">
          <a:pPr algn="ctr"/>
          <a:r>
            <a:rPr lang="fr-CA" sz="2400" b="1" dirty="0"/>
            <a:t>45 K$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0.66029</cdr:x>
      <cdr:y>0.1689</cdr:y>
    </cdr:from>
    <cdr:to>
      <cdr:x>0.97763</cdr:x>
      <cdr:y>0.33287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896544" y="788640"/>
          <a:ext cx="2353324" cy="765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A" sz="2000" b="1" dirty="0"/>
            <a:t>Dépenses 2019-2020</a:t>
          </a:r>
        </a:p>
        <a:p xmlns:a="http://schemas.openxmlformats.org/drawingml/2006/main">
          <a:pPr algn="ctr"/>
          <a:r>
            <a:rPr lang="fr-CA" sz="2000" b="1" dirty="0"/>
            <a:t>36 K$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Couverture</a:t>
            </a:r>
            <a:r>
              <a:rPr lang="en-US" dirty="0"/>
              <a:t> et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643966" y="0"/>
            <a:ext cx="285752" cy="6858000"/>
          </a:xfrm>
          <a:prstGeom prst="rect">
            <a:avLst/>
          </a:prstGeom>
          <a:solidFill>
            <a:srgbClr val="D7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372532" y="0"/>
            <a:ext cx="128558" cy="6858000"/>
          </a:xfrm>
          <a:prstGeom prst="rect">
            <a:avLst/>
          </a:prstGeom>
          <a:solidFill>
            <a:srgbClr val="CBD01C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03" y="5949280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29258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3ADF-9114-4329-AB7B-EFD19ADA262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09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9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9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19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09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77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5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Imag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Image 5"/>
          <p:cNvPicPr/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2" r:id="rId24"/>
    <p:sldLayoutId id="2147483686" r:id="rId25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9C83-44EB-426F-883E-C498B46858C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9137-69B6-4072-B03A-EE2EF05E31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5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1891"/>
            <a:ext cx="1743090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1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emf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1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tnouvelhorizonduverger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jetnouvelhorizonduverg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3"/>
          <p:cNvSpPr txBox="1"/>
          <p:nvPr/>
        </p:nvSpPr>
        <p:spPr>
          <a:xfrm>
            <a:off x="0" y="185692"/>
            <a:ext cx="767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École Nouvel Horizon de Duverger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7544" y="600002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Rêver grand, aller loin</a:t>
            </a:r>
            <a:endParaRPr lang="fr-CA" sz="4000" dirty="0"/>
          </a:p>
        </p:txBody>
      </p:sp>
      <p:pic>
        <p:nvPicPr>
          <p:cNvPr id="8" name="Picture 3" descr="C:\Users\Rodrigue\Pictures\Photos Haiti Mission Novembre 2018\IMG_3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9" y="890155"/>
            <a:ext cx="6808601" cy="51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164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/>
              <a:t>2019-2020: bilan de l’année</a:t>
            </a:r>
            <a:br>
              <a:rPr lang="fr-CA" sz="2800" dirty="0"/>
            </a:br>
            <a:r>
              <a:rPr lang="fr-CA" sz="2800" dirty="0"/>
              <a:t>Les activités de financement</a:t>
            </a:r>
            <a:endParaRPr lang="fr-CA" sz="2800" dirty="0">
              <a:solidFill>
                <a:schemeClr val="tx1"/>
              </a:solidFill>
            </a:endParaRPr>
          </a:p>
        </p:txBody>
      </p:sp>
      <p:pic>
        <p:nvPicPr>
          <p:cNvPr id="4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844534"/>
              </p:ext>
            </p:extLst>
          </p:nvPr>
        </p:nvGraphicFramePr>
        <p:xfrm>
          <a:off x="457200" y="1340768"/>
          <a:ext cx="7848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07080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864" cy="936104"/>
          </a:xfrm>
        </p:spPr>
        <p:txBody>
          <a:bodyPr>
            <a:noAutofit/>
          </a:bodyPr>
          <a:lstStyle/>
          <a:p>
            <a:r>
              <a:rPr lang="fr-CA" sz="3200" b="1" dirty="0"/>
              <a:t>2019-2020: bilan de l’année</a:t>
            </a:r>
            <a:br>
              <a:rPr lang="fr-CA" sz="3200" dirty="0"/>
            </a:br>
            <a:r>
              <a:rPr lang="fr-CA" sz="3200" dirty="0"/>
              <a:t>Affectation des dépenses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247754"/>
              </p:ext>
            </p:extLst>
          </p:nvPr>
        </p:nvGraphicFramePr>
        <p:xfrm>
          <a:off x="2286000" y="2057400"/>
          <a:ext cx="5742384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89" y="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060257"/>
              </p:ext>
            </p:extLst>
          </p:nvPr>
        </p:nvGraphicFramePr>
        <p:xfrm>
          <a:off x="683568" y="1268760"/>
          <a:ext cx="7415783" cy="466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76688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864" cy="1431032"/>
          </a:xfrm>
        </p:spPr>
        <p:txBody>
          <a:bodyPr>
            <a:noAutofit/>
          </a:bodyPr>
          <a:lstStyle/>
          <a:p>
            <a:r>
              <a:rPr lang="fr-CA" sz="3200" b="1" dirty="0"/>
              <a:t>	</a:t>
            </a:r>
            <a:r>
              <a:rPr lang="fr-CA" sz="3200" b="1" dirty="0">
                <a:solidFill>
                  <a:srgbClr val="1F497D"/>
                </a:solidFill>
              </a:rPr>
              <a:t>Vers la pérennité</a:t>
            </a:r>
            <a:br>
              <a:rPr lang="fr-CA" sz="3200" dirty="0">
                <a:solidFill>
                  <a:srgbClr val="1F497D"/>
                </a:solidFill>
              </a:rPr>
            </a:br>
            <a:r>
              <a:rPr lang="fr-CA" sz="2400" b="1" dirty="0">
                <a:solidFill>
                  <a:srgbClr val="CBAD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 de PÉRENNITÉ NOUVEL HORIZON de DUVERGER (FPNHD) </a:t>
            </a:r>
            <a:endParaRPr lang="fr-CA" sz="24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5989" y="1288768"/>
            <a:ext cx="7058340" cy="4732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fr-CA" u="sng" dirty="0"/>
              <a:t>Objectif:</a:t>
            </a:r>
          </a:p>
          <a:p>
            <a:r>
              <a:rPr lang="fr-CA" dirty="0"/>
              <a:t>Assurer un financement stable et à long terme des opérations de l’école et réduire la dépendance vis-à-vis des activités de financement annuelles.</a:t>
            </a:r>
          </a:p>
          <a:p>
            <a:pPr marL="0" indent="0">
              <a:buNone/>
            </a:pPr>
            <a:r>
              <a:rPr lang="fr-CA" u="sng" dirty="0"/>
              <a:t>Comment:</a:t>
            </a:r>
          </a:p>
          <a:p>
            <a:r>
              <a:rPr lang="fr-CA" dirty="0"/>
              <a:t>Organiser une campagne majeure de financement pour constituer un fonds  qui sera géré de telle sorte à préserver le capital à perpétuité.</a:t>
            </a:r>
          </a:p>
          <a:p>
            <a:r>
              <a:rPr lang="fr-CA" b="1" u="sng" dirty="0">
                <a:solidFill>
                  <a:srgbClr val="7030A0"/>
                </a:solidFill>
              </a:rPr>
              <a:t>LANCEMENT OFFICIEL:  PRINTEMPS 2021</a:t>
            </a:r>
          </a:p>
          <a:p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18231" y="5842337"/>
            <a:ext cx="2808312" cy="10156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 de PÉRENNITÉ NOUVEL HORIZON de DUVERGER</a:t>
            </a:r>
            <a:r>
              <a:rPr lang="fr-CA" b="1" dirty="0">
                <a:solidFill>
                  <a:srgbClr val="CBAD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b="1" dirty="0">
                <a:solidFill>
                  <a:srgbClr val="CBAD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(FPNHD)</a:t>
            </a:r>
          </a:p>
        </p:txBody>
      </p:sp>
    </p:spTree>
    <p:extLst>
      <p:ext uri="{BB962C8B-B14F-4D97-AF65-F5344CB8AC3E}">
        <p14:creationId xmlns:p14="http://schemas.microsoft.com/office/powerpoint/2010/main" val="19461912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/>
              <a:t>2019-2020: Bilan et actualités</a:t>
            </a:r>
            <a:br>
              <a:rPr lang="fr-CA" sz="2800" dirty="0"/>
            </a:br>
            <a:r>
              <a:rPr lang="fr-CA" sz="2800" dirty="0"/>
              <a:t>Actualités villageoises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Aucun cas de Covid-19 diagnostiqué jusqu’à présent;</a:t>
            </a:r>
          </a:p>
          <a:p>
            <a:r>
              <a:rPr lang="fr-CA" dirty="0"/>
              <a:t>Beaucoup de pluie depuis le printemps jusqu’au début de l’automne;</a:t>
            </a:r>
          </a:p>
          <a:p>
            <a:r>
              <a:rPr lang="fr-CA" dirty="0"/>
              <a:t>Pas trop d’impact de la saison cyclonique;</a:t>
            </a:r>
          </a:p>
          <a:p>
            <a:r>
              <a:rPr lang="fr-CA" dirty="0"/>
              <a:t>Les récoltes de décembre – janvier: c’est prometteur!</a:t>
            </a:r>
          </a:p>
          <a:p>
            <a:endParaRPr lang="fr-CA" dirty="0"/>
          </a:p>
        </p:txBody>
      </p:sp>
      <p:pic>
        <p:nvPicPr>
          <p:cNvPr id="8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031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CONGÉS SOLIDAIRES</a:t>
            </a:r>
            <a:b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Aucune visite de congé solidaire à Duverger en 2019-2020</a:t>
            </a:r>
          </a:p>
          <a:p>
            <a:endParaRPr lang="fr-CA" dirty="0"/>
          </a:p>
        </p:txBody>
      </p:sp>
      <p:pic>
        <p:nvPicPr>
          <p:cNvPr id="5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067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Plan Stratégique / Nouveau Site Web</a:t>
            </a:r>
            <a:endParaRPr lang="en-US" dirty="0"/>
          </a:p>
        </p:txBody>
      </p:sp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692695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CA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Yvon</a:t>
            </a:r>
          </a:p>
        </p:txBody>
      </p:sp>
    </p:spTree>
    <p:extLst>
      <p:ext uri="{BB962C8B-B14F-4D97-AF65-F5344CB8AC3E}">
        <p14:creationId xmlns:p14="http://schemas.microsoft.com/office/powerpoint/2010/main" val="7150305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91E05-FB9A-49B1-BFF4-1D7E12D4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stratégique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8506A56-D1AB-4646-9B97-FDE8BBBAEF7C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endParaRPr lang="fr-CA" dirty="0"/>
          </a:p>
          <a:p>
            <a:pPr>
              <a:buFont typeface="Wingdings" pitchFamily="2" charset="2"/>
              <a:buChar char="q"/>
            </a:pPr>
            <a:r>
              <a:rPr lang="fr-CA" dirty="0"/>
              <a:t>Trois grands axes stratégiques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Consolider les acquis / Assurer la pérennité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Compléter les projets en chantier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Initier les projets prioritaires identifiés</a:t>
            </a:r>
          </a:p>
          <a:p>
            <a:pPr lvl="1">
              <a:buFont typeface="Wingdings" pitchFamily="2" charset="2"/>
              <a:buChar char="q"/>
            </a:pPr>
            <a:endParaRPr lang="fr-CA" dirty="0"/>
          </a:p>
          <a:p>
            <a:pPr marL="0" indent="0" algn="ctr">
              <a:buNone/>
            </a:pPr>
            <a:r>
              <a:rPr lang="fr-CA" b="1" dirty="0"/>
              <a:t>OÙ EN SOMMES-NOUS?</a:t>
            </a:r>
            <a:br>
              <a:rPr lang="fr-CA" dirty="0"/>
            </a:br>
            <a:endParaRPr lang="fr-CA" dirty="0"/>
          </a:p>
        </p:txBody>
      </p:sp>
      <p:pic>
        <p:nvPicPr>
          <p:cNvPr id="5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21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91E05-FB9A-49B1-BFF4-1D7E12D4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stratégique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8506A56-D1AB-4646-9B97-FDE8BBBAEF7C}"/>
              </a:ext>
            </a:extLst>
          </p:cNvPr>
          <p:cNvSpPr txBox="1">
            <a:spLocks/>
          </p:cNvSpPr>
          <p:nvPr/>
        </p:nvSpPr>
        <p:spPr>
          <a:xfrm>
            <a:off x="467544" y="1423317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endParaRPr lang="fr-CA" dirty="0"/>
          </a:p>
          <a:p>
            <a:pPr>
              <a:buFont typeface="Wingdings" pitchFamily="2" charset="2"/>
              <a:buChar char="q"/>
            </a:pPr>
            <a:r>
              <a:rPr lang="fr-CA" dirty="0"/>
              <a:t> Consolider les acquis / Assurer la pérennité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CA" dirty="0"/>
              <a:t> Formalisation du cadre administratif  1: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</a:rPr>
              <a:t>en cours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 Préparation d’un bilan continu des activités 1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 Support au corps professoral 1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 Consolidation du programme alimentaire 2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 Création d’un poste de gérance 2</a:t>
            </a:r>
          </a:p>
          <a:p>
            <a:pPr marL="457200" lvl="1" indent="0">
              <a:buClr>
                <a:srgbClr val="00B050"/>
              </a:buClr>
              <a:buNone/>
            </a:pPr>
            <a:endParaRPr lang="fr-CA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A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A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A" dirty="0"/>
          </a:p>
        </p:txBody>
      </p:sp>
      <p:pic>
        <p:nvPicPr>
          <p:cNvPr id="5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87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F5C4F-ABFE-4583-8527-2E811535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stratégique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2B218D-5E34-4F35-B65E-51BCC75D8E12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endParaRPr lang="fr-CA" dirty="0"/>
          </a:p>
          <a:p>
            <a:pPr>
              <a:buFont typeface="Wingdings" pitchFamily="2" charset="2"/>
              <a:buChar char="q"/>
            </a:pPr>
            <a:r>
              <a:rPr lang="fr-CA" dirty="0"/>
              <a:t> Compléter les projets en chantier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A" dirty="0"/>
              <a:t> Plan d’électrification des infrastructures 1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CA" dirty="0"/>
              <a:t> Achèvement de la construction de la maison Ankraj 5: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</a:rPr>
              <a:t>en cours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Aménagement de la cour d’école 3</a:t>
            </a:r>
          </a:p>
        </p:txBody>
      </p:sp>
      <p:pic>
        <p:nvPicPr>
          <p:cNvPr id="4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AD6362-BF69-49AF-9927-75D8417DD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679687"/>
            <a:ext cx="3456383" cy="19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930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5D0DE-CE74-4D8E-BFB8-18846C80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stratégique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7F98F-1499-4D1F-B3AE-24D90D6710D9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7848600" cy="4525963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endParaRPr lang="fr-CA" dirty="0"/>
          </a:p>
          <a:p>
            <a:pPr>
              <a:buFont typeface="Wingdings" pitchFamily="2" charset="2"/>
              <a:buChar char="q"/>
            </a:pPr>
            <a:r>
              <a:rPr lang="fr-CA" dirty="0"/>
              <a:t>Initier les projets prioritaires identifiés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Comité de parents 1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Aide aux devoirs 1 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Alphabétisation des adultes 2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C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A" dirty="0"/>
              <a:t>Fermeture des fenêtres 2 : 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</a:rPr>
              <a:t>En cours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Programme de musique 5</a:t>
            </a:r>
          </a:p>
          <a:p>
            <a:pPr lvl="1">
              <a:buFont typeface="Wingdings" pitchFamily="2" charset="2"/>
              <a:buChar char="q"/>
            </a:pPr>
            <a:r>
              <a:rPr lang="fr-CA" dirty="0"/>
              <a:t> Programme de responsabilité citoyenne 5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CA" dirty="0"/>
              <a:t> Programme formel d’éducation physique 5: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</a:rPr>
              <a:t>en cours</a:t>
            </a:r>
          </a:p>
        </p:txBody>
      </p:sp>
      <p:pic>
        <p:nvPicPr>
          <p:cNvPr id="4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839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51520" y="188640"/>
            <a:ext cx="6804248" cy="1512168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CA" sz="3600" dirty="0">
                <a:solidFill>
                  <a:schemeClr val="tx1"/>
                </a:solidFill>
              </a:rPr>
              <a:t>Rencontre du 09 Novembre 2020</a:t>
            </a:r>
          </a:p>
          <a:p>
            <a:endParaRPr lang="fr-CA" sz="2500" dirty="0">
              <a:solidFill>
                <a:schemeClr val="tx1"/>
              </a:solidFill>
            </a:endParaRPr>
          </a:p>
          <a:p>
            <a:r>
              <a:rPr lang="fr-CA" sz="3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8426" y="2204864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Mot de Bienvenue			(MB)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Bilan et Actualités			(RB/MB)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Financement &amp; Pérennité		(RB/RC)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Mise à jour Plan Stratégique	(YS)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Lancement nouveau Site Web	(YS)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Jazzy-Konpa 2021: 8</a:t>
            </a:r>
            <a:r>
              <a:rPr lang="fr-CA" sz="3000" baseline="30000" dirty="0"/>
              <a:t>ème</a:t>
            </a:r>
            <a:r>
              <a:rPr lang="fr-CA" sz="3000" dirty="0"/>
              <a:t> édition	(AA)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000" dirty="0"/>
              <a:t>Questions et mot de la fin</a:t>
            </a:r>
          </a:p>
        </p:txBody>
      </p:sp>
    </p:spTree>
    <p:extLst>
      <p:ext uri="{BB962C8B-B14F-4D97-AF65-F5344CB8AC3E}">
        <p14:creationId xmlns:p14="http://schemas.microsoft.com/office/powerpoint/2010/main" val="15410715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848600" cy="2376264"/>
          </a:xfrm>
        </p:spPr>
        <p:txBody>
          <a:bodyPr>
            <a:normAutofit fontScale="90000"/>
          </a:bodyPr>
          <a:lstStyle/>
          <a:p>
            <a:r>
              <a:rPr lang="fr-CA" b="1" u="sng" dirty="0"/>
              <a:t>Dévoilement nouveau site web:</a:t>
            </a:r>
            <a:br>
              <a:rPr lang="fr-CA" b="1" u="sng" dirty="0"/>
            </a:br>
            <a:br>
              <a:rPr lang="fr-CA" dirty="0"/>
            </a:br>
            <a:r>
              <a:rPr lang="fr-CA" dirty="0"/>
              <a:t> </a:t>
            </a:r>
            <a:r>
              <a:rPr lang="fr-CA" u="sng" dirty="0">
                <a:solidFill>
                  <a:srgbClr val="00B0F0"/>
                </a:solidFill>
              </a:rPr>
              <a:t>projetnouvelhorizonduverger.org</a:t>
            </a:r>
            <a:br>
              <a:rPr lang="fr-CA" u="sng" dirty="0"/>
            </a:br>
            <a:endParaRPr lang="en-US" u="sng" dirty="0"/>
          </a:p>
        </p:txBody>
      </p:sp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469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Alerte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9969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JAZZY - KONPA 2021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338381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/>
          <p:cNvPicPr>
            <a:picLocks noChangeAspect="1"/>
          </p:cNvPicPr>
          <p:nvPr/>
        </p:nvPicPr>
        <p:blipFill>
          <a:blip r:embed="rId3"/>
          <a:srcRect t="6768" b="6768"/>
          <a:stretch>
            <a:fillRect/>
          </a:stretch>
        </p:blipFill>
        <p:spPr>
          <a:xfrm>
            <a:off x="221134" y="2241905"/>
            <a:ext cx="1439577" cy="1919436"/>
          </a:xfrm>
          <a:prstGeom prst="rect">
            <a:avLst/>
          </a:prstGeom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383116" y="1124744"/>
            <a:ext cx="5701052" cy="1077151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fr-CA" sz="1800" dirty="0"/>
              <a:t>Évènement annuel qui permet aux amis de Duverger de se rencontrer dans un cadre festif et dont tous les profits sont versés directement au projet.</a:t>
            </a:r>
            <a:endParaRPr lang="en-US" sz="1800" dirty="0"/>
          </a:p>
        </p:txBody>
      </p:sp>
      <p:graphicFrame>
        <p:nvGraphicFramePr>
          <p:cNvPr id="7" name="Picture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478551"/>
              </p:ext>
            </p:extLst>
          </p:nvPr>
        </p:nvGraphicFramePr>
        <p:xfrm>
          <a:off x="218882" y="4161341"/>
          <a:ext cx="1147096" cy="243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4" imgW="2743200" imgH="5829216" progId="AcroExch.Document.DC">
                  <p:embed/>
                </p:oleObj>
              </mc:Choice>
              <mc:Fallback>
                <p:oleObj name="Acrobat Document" r:id="rId4" imgW="2743200" imgH="582921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882" y="4161341"/>
                        <a:ext cx="1147096" cy="2437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1471"/>
          <a:stretch>
            <a:fillRect/>
          </a:stretch>
        </p:blipFill>
        <p:spPr>
          <a:xfrm>
            <a:off x="1729320" y="2201895"/>
            <a:ext cx="1457344" cy="1943126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73" y="4273738"/>
            <a:ext cx="1175770" cy="2498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76" y="251192"/>
            <a:ext cx="2872788" cy="747566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3289448" y="1971062"/>
            <a:ext cx="27947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sz="2400" b="1" i="1" dirty="0"/>
              <a:t>Éditions  2013- 2019</a:t>
            </a:r>
            <a:endParaRPr lang="en-US" sz="2400" b="1" i="1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355" y="1323245"/>
            <a:ext cx="1820348" cy="221896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1" y="2852936"/>
            <a:ext cx="1695424" cy="2376264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161340"/>
            <a:ext cx="2421881" cy="16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341189" y="3579458"/>
            <a:ext cx="2620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Pour 2019: MAKAYA:</a:t>
            </a:r>
          </a:p>
          <a:p>
            <a:pPr algn="ctr"/>
            <a:r>
              <a:rPr lang="fr-CA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Les Jeunes pour Duverger</a:t>
            </a: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9212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855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Pour 2021: RETOUR de BELO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5919281"/>
            <a:ext cx="6552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800" dirty="0">
              <a:latin typeface="Times New Roman" panose="02020603050405020304" pitchFamily="18" charset="0"/>
            </a:endParaRPr>
          </a:p>
          <a:p>
            <a:r>
              <a:rPr lang="fr-CA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En concert pour Duverger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040" y="2928862"/>
            <a:ext cx="1932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https://i.ytimg.com/vi/fSOLeqZjUOo/hqdefault.jpg?sqp=-oaymwEZCNACELwBSFXyq4qpAwsIARUAAIhCGAFwAQ==&amp;rs=AOn4CLBQNt6T-l_QjW-xCKL5Lcmaxfv3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4" descr="https://i.ytimg.com/vi/fSOLeqZjUOo/hqdefault.jpg?sqp=-oaymwEZCNACELwBSFXyq4qpAwsIARUAAIhCGAFwAQ==&amp;rs=AOn4CLBQNt6T-l_QjW-xCKL5Lcmaxfv3a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1" name="Picture 9" descr="C:\Users\Rodrigue\Documents\ECOLE DE DUVERGER\PHOTOS Soirée Jazzy-Konpa #5_mai 2017\DSC_0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8" y="836712"/>
            <a:ext cx="7957755" cy="52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9838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1879"/>
          <a:stretch>
            <a:fillRect/>
          </a:stretch>
        </p:blipFill>
        <p:spPr>
          <a:xfrm>
            <a:off x="6588224" y="492389"/>
            <a:ext cx="1756395" cy="234186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861299"/>
            <a:ext cx="5701052" cy="14909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b="1" dirty="0"/>
              <a:t>Date tentative: 1 mai 2021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$ 50, billet régulier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$125, billet VIP, boisson et reçus d’impôt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Animation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6" y="193774"/>
            <a:ext cx="2529932" cy="6583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898505">
            <a:off x="2046911" y="2187165"/>
            <a:ext cx="339053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EB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Belo :concert pour </a:t>
            </a:r>
            <a:r>
              <a:rPr lang="en-US" sz="4800" b="1" dirty="0" err="1">
                <a:solidFill>
                  <a:srgbClr val="0EB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Duverger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283" y="3226541"/>
            <a:ext cx="287333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3200" b="1" dirty="0"/>
              <a:t>Billets sont disponibles bientôt </a:t>
            </a:r>
            <a:endParaRPr lang="en-US" sz="3200" b="1" dirty="0"/>
          </a:p>
        </p:txBody>
      </p:sp>
      <p:pic>
        <p:nvPicPr>
          <p:cNvPr id="24578" name="Picture 2" descr="C:\Users\Rodrigue\Documents\ECOLE DE DUVERGER\PHOTOS Soirée Jazzy-Konpa #5_mai 2017\DSC_0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89" y="4963233"/>
            <a:ext cx="2568776" cy="17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Rodrigue\Documents\ECOLE DE DUVERGER\PHOTOS Soirée Jazzy-Konpa #5_mai 2017\DSC_01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9" y="4439374"/>
            <a:ext cx="3613980" cy="24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823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8" y="836712"/>
            <a:ext cx="6878662" cy="519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Rodrigue\Documents\ECOLE DE DUVERGER\Photos Haiti_Mission Juin 2018\20180630_123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62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8" y="404664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Le 20 décembre 2020</a:t>
            </a:r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6863804" y="2420888"/>
            <a:ext cx="1668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Procurez vous vos billets</a:t>
            </a:r>
          </a:p>
          <a:p>
            <a:r>
              <a:rPr lang="fr-CA" sz="3200" b="1" dirty="0"/>
              <a:t>Tél.:</a:t>
            </a:r>
          </a:p>
          <a:p>
            <a:r>
              <a:rPr lang="fr-CA" sz="3200" b="1" dirty="0"/>
              <a:t>514-269-3895</a:t>
            </a:r>
          </a:p>
        </p:txBody>
      </p:sp>
    </p:spTree>
    <p:extLst>
      <p:ext uri="{BB962C8B-B14F-4D97-AF65-F5344CB8AC3E}">
        <p14:creationId xmlns:p14="http://schemas.microsoft.com/office/powerpoint/2010/main" val="33484141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90491" y="411394"/>
            <a:ext cx="6585766" cy="1325563"/>
          </a:xfrm>
        </p:spPr>
        <p:txBody>
          <a:bodyPr>
            <a:noAutofit/>
          </a:bodyPr>
          <a:lstStyle/>
          <a:p>
            <a:r>
              <a:rPr lang="fr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aux donateurs corporatifs              de la dernière année: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290491" y="3501008"/>
            <a:ext cx="3489421" cy="2232248"/>
          </a:xfrm>
        </p:spPr>
        <p:txBody>
          <a:bodyPr>
            <a:normAutofit/>
          </a:bodyPr>
          <a:lstStyle/>
          <a:p>
            <a:r>
              <a:rPr lang="fr-CA" sz="2400" b="1" dirty="0">
                <a:solidFill>
                  <a:srgbClr val="002060"/>
                </a:solidFill>
              </a:rPr>
              <a:t>FILLES D’ISABELLE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AREQ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GROUPE STRUCTURA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FMEF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"/>
          </p:nvPr>
        </p:nvSpPr>
        <p:spPr>
          <a:xfrm>
            <a:off x="4693196" y="3429000"/>
            <a:ext cx="3883868" cy="2232248"/>
          </a:xfrm>
        </p:spPr>
        <p:txBody>
          <a:bodyPr>
            <a:normAutofit/>
          </a:bodyPr>
          <a:lstStyle/>
          <a:p>
            <a:r>
              <a:rPr lang="fr-CA" sz="2400" b="1" dirty="0">
                <a:solidFill>
                  <a:srgbClr val="002060"/>
                </a:solidFill>
              </a:rPr>
              <a:t>École La Mosaïque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École Val-des-arbres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École John Fisher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Projet Eldorado (FED)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411760" y="2060848"/>
            <a:ext cx="3537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MAGNUS POIRIER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SOSAKA</a:t>
            </a:r>
          </a:p>
        </p:txBody>
      </p:sp>
    </p:spTree>
    <p:extLst>
      <p:ext uri="{BB962C8B-B14F-4D97-AF65-F5344CB8AC3E}">
        <p14:creationId xmlns:p14="http://schemas.microsoft.com/office/powerpoint/2010/main" val="2657728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42938"/>
            <a:ext cx="7848600" cy="5378450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CA"/>
          </a:p>
          <a:p>
            <a:pPr>
              <a:buFont typeface="Wingdings" panose="05000000000000000000" pitchFamily="2" charset="2"/>
              <a:buChar char="q"/>
            </a:pPr>
            <a:r>
              <a:rPr lang="fr-CA" sz="5200">
                <a:solidFill>
                  <a:schemeClr val="tx1"/>
                </a:solidFill>
              </a:rPr>
              <a:t>Merci de votre support;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5200">
                <a:solidFill>
                  <a:schemeClr val="tx1"/>
                </a:solidFill>
              </a:rPr>
              <a:t>Merci de votre engagement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5200">
                <a:solidFill>
                  <a:schemeClr val="tx1"/>
                </a:solidFill>
              </a:rPr>
              <a:t>Merci de continuer à croire au pouvoir de l’éducation!</a:t>
            </a:r>
          </a:p>
          <a:p>
            <a:pPr algn="ctr">
              <a:buFont typeface="Arial"/>
              <a:buNone/>
            </a:pPr>
            <a:r>
              <a:rPr lang="fr-CA" sz="3900">
                <a:hlinkClick r:id="rId3"/>
              </a:rPr>
              <a:t>www.projetnouvelhorizonduverger.org</a:t>
            </a:r>
            <a:endParaRPr lang="fr-CA" sz="3900"/>
          </a:p>
          <a:p>
            <a:pPr algn="ctr">
              <a:buFont typeface="Arial"/>
              <a:buNone/>
            </a:pP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37372168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232" y="1700808"/>
            <a:ext cx="8325544" cy="3960440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br>
              <a:rPr lang="fr-CA" dirty="0"/>
            </a:br>
            <a:r>
              <a:rPr lang="fr-CA" sz="7200" dirty="0">
                <a:solidFill>
                  <a:schemeClr val="tx1"/>
                </a:solidFill>
              </a:rPr>
              <a:t>QUESTIONS?</a:t>
            </a:r>
            <a:br>
              <a:rPr lang="fr-CA" sz="7200" dirty="0">
                <a:solidFill>
                  <a:schemeClr val="tx1"/>
                </a:solidFill>
              </a:rPr>
            </a:br>
            <a:br>
              <a:rPr lang="fr-CA" sz="4800" dirty="0">
                <a:solidFill>
                  <a:schemeClr val="tx1"/>
                </a:solidFill>
              </a:rPr>
            </a:br>
            <a:r>
              <a:rPr lang="fr-CA" dirty="0">
                <a:hlinkClick r:id="rId2"/>
              </a:rPr>
              <a:t>www.projetnouvelhorizonduverger.org</a:t>
            </a:r>
            <a:br>
              <a:rPr lang="fr-CA" dirty="0"/>
            </a:br>
            <a:endParaRPr lang="fr-CA" sz="6600" dirty="0"/>
          </a:p>
        </p:txBody>
      </p:sp>
      <p:pic>
        <p:nvPicPr>
          <p:cNvPr id="3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865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68" y="214290"/>
            <a:ext cx="753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École Nouvel Horizon de Duverger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9986" y="1052736"/>
            <a:ext cx="7258934" cy="1066800"/>
          </a:xfrm>
        </p:spPr>
        <p:txBody>
          <a:bodyPr/>
          <a:lstStyle/>
          <a:p>
            <a:pPr algn="l"/>
            <a:r>
              <a:rPr lang="fr-CA" dirty="0"/>
              <a:t>Un début d’année bien démarré, malgré la pandémie……..</a:t>
            </a:r>
            <a:endParaRPr lang="en-US" dirty="0"/>
          </a:p>
        </p:txBody>
      </p:sp>
      <p:pic>
        <p:nvPicPr>
          <p:cNvPr id="3077" name="Picture 5" descr="C:\Users\Rodrigue\Documents\ECOLE DE DUVERGER\A ENHD_PHOTOS PAR ANNEE SCOLAIRE\2020-2021\PHOTOS ENHD_Début des classes_Octobre 2020\PHOTO-2020-10-20-13-18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5" y="1613246"/>
            <a:ext cx="3836799" cy="21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odrigue\Documents\ECOLE DE DUVERGER\A ENHD_PHOTOS PAR ANNEE SCOLAIRE\2020-2021\PHOTOS ENHD_Début des classes_Octobre 2020\PHOTO-2020-10-20-13-19-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03" y="1622752"/>
            <a:ext cx="3788366" cy="21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odrigue\Documents\ECOLE DE DUVERGER\A ENHD_PHOTOS PAR ANNEE SCOLAIRE\2020-2021\PHOTOS ENHD_Début des classes_Octobre 2020\PHOTO-2020-10-20-13-21-5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53" y="3783253"/>
            <a:ext cx="3850716" cy="21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Rodrigue\Documents\ECOLE DE DUVERGER\A ENHD_PHOTOS PAR ANNEE SCOLAIRE\2020-2021\PHOTOS ENHD_Début des classes_Octobre 2020\PHOTO-2020-10-20-13-23-09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" y="3933056"/>
            <a:ext cx="3820483" cy="21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628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fr-CA" dirty="0"/>
              <a:t>Merci à tous, de  nous donner l’espoir…</a:t>
            </a:r>
          </a:p>
          <a:p>
            <a:endParaRPr lang="fr-CA" dirty="0"/>
          </a:p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4"/>
            <a:ext cx="1728800" cy="2593200"/>
          </a:xfrm>
          <a:prstGeom prst="rect">
            <a:avLst/>
          </a:prstGeom>
        </p:spPr>
      </p:pic>
      <p:pic>
        <p:nvPicPr>
          <p:cNvPr id="14340" name="Picture 4" descr="C:\Users\Rodrigue\Pictures\Photos Haiti_Mission Juin 2018\les finissants\P101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49" y="93439"/>
            <a:ext cx="1850315" cy="27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63" y="1960"/>
            <a:ext cx="1868202" cy="24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odrigue\Pictures\Photos Haiti_Mission Juin 2019\IMG_4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21773"/>
            <a:ext cx="2027170" cy="27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odrigue\Pictures\Photos Haiti_Mission Juin 2019\IMG_4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70" y="2850854"/>
            <a:ext cx="2040714" cy="27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odrigue\Pictures\Photos Haiti_Mission Juin 2019\IMG_42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18540"/>
            <a:ext cx="2027170" cy="27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odrigue\Pictures\Photos Haiti_Mission Juin 2019\IMG_42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1773"/>
            <a:ext cx="1986878" cy="26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251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/>
              <a:t>2019-2020: Bilan et actualités</a:t>
            </a:r>
            <a:br>
              <a:rPr lang="fr-CA" sz="2800" dirty="0"/>
            </a:br>
            <a:r>
              <a:rPr lang="fr-CA" sz="2800" dirty="0"/>
              <a:t>Actualités pédagogiques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CA" dirty="0"/>
          </a:p>
          <a:p>
            <a:r>
              <a:rPr lang="fr-CA" dirty="0"/>
              <a:t>Près de 100 élèves inscrits de maternelle à  6</a:t>
            </a:r>
            <a:r>
              <a:rPr lang="fr-CA" baseline="30000" dirty="0"/>
              <a:t>ème</a:t>
            </a:r>
            <a:r>
              <a:rPr lang="fr-CA" dirty="0"/>
              <a:t>  année;</a:t>
            </a:r>
          </a:p>
          <a:p>
            <a:r>
              <a:rPr lang="fr-CA" dirty="0"/>
              <a:t>Classe d’éveil de la petite enfance fonctionnelle toute l’année;</a:t>
            </a:r>
          </a:p>
          <a:p>
            <a:r>
              <a:rPr lang="fr-CA" baseline="30000" dirty="0"/>
              <a:t> </a:t>
            </a:r>
            <a:r>
              <a:rPr lang="fr-CA" dirty="0"/>
              <a:t>3</a:t>
            </a:r>
            <a:r>
              <a:rPr lang="fr-CA" baseline="30000" dirty="0"/>
              <a:t>ème</a:t>
            </a:r>
            <a:r>
              <a:rPr lang="fr-CA" dirty="0"/>
              <a:t> cohorte de gradués de l’École Nouvel Horizon;</a:t>
            </a:r>
          </a:p>
          <a:p>
            <a:r>
              <a:rPr lang="fr-CA" dirty="0"/>
              <a:t>Taux de réussite en fin d’année de près de </a:t>
            </a:r>
            <a:r>
              <a:rPr lang="fr-CA" b="1" dirty="0">
                <a:solidFill>
                  <a:srgbClr val="FF0000"/>
                </a:solidFill>
              </a:rPr>
              <a:t>93%;</a:t>
            </a:r>
          </a:p>
          <a:p>
            <a:r>
              <a:rPr lang="fr-CA" dirty="0"/>
              <a:t>Trois (3) Sorties Éducatives                    organisées avec chaque classe;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7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37" y="196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extérieur, personne, enfant, groupe&#10;&#10;Description générée automatiquement">
            <a:extLst>
              <a:ext uri="{FF2B5EF4-FFF2-40B4-BE49-F238E27FC236}">
                <a16:creationId xmlns:a16="http://schemas.microsoft.com/office/drawing/2014/main" id="{1C4A7B3F-9A45-4A35-86B3-294CE236C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5080713"/>
            <a:ext cx="2141240" cy="16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60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/>
              <a:t>2019-2020: Bilan et actualités</a:t>
            </a:r>
            <a:br>
              <a:rPr lang="fr-CA" sz="2800" dirty="0"/>
            </a:br>
            <a:r>
              <a:rPr lang="fr-CA" sz="2800" dirty="0"/>
              <a:t>Actualités pédagogiques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dirty="0"/>
              <a:t>Cours d’arts plastiques:  succès continu;</a:t>
            </a:r>
          </a:p>
          <a:p>
            <a:r>
              <a:rPr lang="fr-CA" dirty="0"/>
              <a:t>Formation aux professeurs: Enseignement du Français langue seconde;</a:t>
            </a:r>
          </a:p>
          <a:p>
            <a:r>
              <a:rPr lang="fr-CA" dirty="0"/>
              <a:t>Championnat intra scolaire de soccer: très apprécié de tous;</a:t>
            </a:r>
          </a:p>
          <a:p>
            <a:endParaRPr lang="fr-CA" dirty="0"/>
          </a:p>
        </p:txBody>
      </p:sp>
      <p:pic>
        <p:nvPicPr>
          <p:cNvPr id="7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39" y="0"/>
            <a:ext cx="1350927" cy="18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personne, extérieur, groupe, herbe&#10;&#10;Description générée automatiquement">
            <a:extLst>
              <a:ext uri="{FF2B5EF4-FFF2-40B4-BE49-F238E27FC236}">
                <a16:creationId xmlns:a16="http://schemas.microsoft.com/office/drawing/2014/main" id="{C02109A0-7474-42A7-A2CE-D0129C2AD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79682"/>
            <a:ext cx="2582671" cy="16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11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Graduation et remise des bulletins</a:t>
            </a:r>
            <a:br>
              <a:rPr lang="fr-CA" dirty="0"/>
            </a:br>
            <a:endParaRPr lang="fr-CA" sz="1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600" cy="4525963"/>
          </a:xfrm>
        </p:spPr>
        <p:txBody>
          <a:bodyPr>
            <a:normAutofit/>
          </a:bodyPr>
          <a:lstStyle/>
          <a:p>
            <a:r>
              <a:rPr lang="fr-CA" b="1" u="sng" dirty="0"/>
              <a:t>A cause de la pandémie de covid-19:</a:t>
            </a:r>
          </a:p>
          <a:p>
            <a:r>
              <a:rPr lang="fr-CA" dirty="0"/>
              <a:t>Fin année scolaire 2019-2020: 2 octobre</a:t>
            </a:r>
          </a:p>
          <a:p>
            <a:r>
              <a:rPr lang="fr-CA" dirty="0"/>
              <a:t>Remise des bulletins pour l’ensemble des élèves: 9 octobre 2020</a:t>
            </a:r>
          </a:p>
          <a:p>
            <a:r>
              <a:rPr lang="fr-CA" dirty="0"/>
              <a:t>Remise des diplômes et cérémonie de graduation pour la 3</a:t>
            </a:r>
            <a:r>
              <a:rPr lang="fr-CA" baseline="30000" dirty="0"/>
              <a:t>ème</a:t>
            </a:r>
            <a:r>
              <a:rPr lang="fr-CA" dirty="0"/>
              <a:t> cohorte de finissants: décembre 2020.</a:t>
            </a:r>
          </a:p>
        </p:txBody>
      </p:sp>
      <p:pic>
        <p:nvPicPr>
          <p:cNvPr id="5" name="Image 4" descr="Une image contenant personne, groupe, gens, debout&#10;&#10;Description générée automatiquement">
            <a:extLst>
              <a:ext uri="{FF2B5EF4-FFF2-40B4-BE49-F238E27FC236}">
                <a16:creationId xmlns:a16="http://schemas.microsoft.com/office/drawing/2014/main" id="{021A01AF-CC01-4434-A5B9-C6BE9D451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82" y="4797152"/>
            <a:ext cx="2521319" cy="19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/>
              <a:t>2019-2020: Bilan et actualités</a:t>
            </a:r>
            <a:br>
              <a:rPr lang="en-US" sz="2800" dirty="0"/>
            </a:br>
            <a:r>
              <a:rPr lang="en-US" sz="2800" dirty="0"/>
              <a:t>Les infrastructures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Maison </a:t>
            </a:r>
            <a:r>
              <a:rPr lang="fr-CA" sz="4000" b="1" dirty="0"/>
              <a:t>ANKRAJ: </a:t>
            </a:r>
            <a:r>
              <a:rPr lang="fr-CA" dirty="0"/>
              <a:t>Fonctionnement sans problème.  On y a accueilli des professeurs additionnels durant l’urgence sanitaire;</a:t>
            </a:r>
          </a:p>
          <a:p>
            <a:r>
              <a:rPr lang="fr-CA" dirty="0"/>
              <a:t>Système électrique:  Rien à signaler, fonctionnement efficace;</a:t>
            </a:r>
          </a:p>
          <a:p>
            <a:r>
              <a:rPr lang="fr-CA" dirty="0"/>
              <a:t>Problème d’écoulement d’eau dans le bâtiment administratif: corrigé temporairement, solution finale à implanter;</a:t>
            </a:r>
          </a:p>
          <a:p>
            <a:r>
              <a:rPr lang="fr-CA" dirty="0"/>
              <a:t>Entretien cour d’école, mobilier scolaire, etc….:  effectué en fin d’année.</a:t>
            </a:r>
          </a:p>
        </p:txBody>
      </p:sp>
      <p:pic>
        <p:nvPicPr>
          <p:cNvPr id="4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60"/>
            <a:ext cx="126876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780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b="1" dirty="0"/>
              <a:t>2019-2020: Bilan et actualités</a:t>
            </a:r>
            <a:br>
              <a:rPr lang="en-US" sz="2800" dirty="0"/>
            </a:br>
            <a:r>
              <a:rPr lang="en-US" sz="2800" dirty="0"/>
              <a:t>Point de vue Administratif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 conseil d’administration de 13 membres a tenu  (5) rencontres depuis la dernière assemblée générale;</a:t>
            </a:r>
          </a:p>
          <a:p>
            <a:r>
              <a:rPr lang="fr-CA" dirty="0"/>
              <a:t>Les comités de travail du conseil ont été très actifs durant toute l’année:</a:t>
            </a:r>
          </a:p>
          <a:p>
            <a:pPr lvl="1"/>
            <a:r>
              <a:rPr lang="fr-CA" dirty="0"/>
              <a:t>Comité pédagogique</a:t>
            </a:r>
          </a:p>
          <a:p>
            <a:pPr lvl="1"/>
            <a:r>
              <a:rPr lang="fr-CA" dirty="0"/>
              <a:t>Comité marketing</a:t>
            </a:r>
          </a:p>
          <a:p>
            <a:pPr lvl="1"/>
            <a:r>
              <a:rPr lang="fr-CA" dirty="0"/>
              <a:t>Comité technique</a:t>
            </a:r>
          </a:p>
          <a:p>
            <a:pPr lvl="1"/>
            <a:r>
              <a:rPr lang="fr-CA" dirty="0"/>
              <a:t>Comité Pérennité</a:t>
            </a:r>
          </a:p>
          <a:p>
            <a:pPr lvl="1"/>
            <a:endParaRPr lang="fr-CA" dirty="0"/>
          </a:p>
        </p:txBody>
      </p:sp>
      <p:pic>
        <p:nvPicPr>
          <p:cNvPr id="4" name="Picture 10" descr="C:\Users\Rodrigue\Pictures\Photos Haiti Mission Novembre 2018\IMG_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60"/>
            <a:ext cx="1220130" cy="16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68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On-screen Show (4:3)</PresentationFormat>
  <Paragraphs>144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Bradley Hand ITC</vt:lpstr>
      <vt:lpstr>Calibri</vt:lpstr>
      <vt:lpstr>Calibri Light</vt:lpstr>
      <vt:lpstr>Times New Roman</vt:lpstr>
      <vt:lpstr>Wingdings</vt:lpstr>
      <vt:lpstr>ContemporaryPhotoAlbum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2019-2020: Bilan et actualités Actualités pédagogiques</vt:lpstr>
      <vt:lpstr>2019-2020: Bilan et actualités Actualités pédagogiques</vt:lpstr>
      <vt:lpstr>Graduation et remise des bulletins </vt:lpstr>
      <vt:lpstr>2019-2020: Bilan et actualités Les infrastructures</vt:lpstr>
      <vt:lpstr>2019-2020: Bilan et actualités Point de vue Administratif</vt:lpstr>
      <vt:lpstr>2019-2020: bilan de l’année Les activités de financement</vt:lpstr>
      <vt:lpstr>2019-2020: bilan de l’année Affectation des dépenses</vt:lpstr>
      <vt:lpstr> Vers la pérennité FOND de PÉRENNITÉ NOUVEL HORIZON de DUVERGER (FPNHD) </vt:lpstr>
      <vt:lpstr>2019-2020: Bilan et actualités Actualités villageoises</vt:lpstr>
      <vt:lpstr>LES CONGÉS SOLIDAIRES 2019-2020</vt:lpstr>
      <vt:lpstr>Plan Stratégique / Nouveau Site Web</vt:lpstr>
      <vt:lpstr>Plan stratégique</vt:lpstr>
      <vt:lpstr>Plan stratégique</vt:lpstr>
      <vt:lpstr>Plan stratégique</vt:lpstr>
      <vt:lpstr>Plan stratégique</vt:lpstr>
      <vt:lpstr>Dévoilement nouveau site web:   projetnouvelhorizonduverger.org </vt:lpstr>
      <vt:lpstr>Alerte</vt:lpstr>
      <vt:lpstr>PowerPoint Presentation</vt:lpstr>
      <vt:lpstr>PowerPoint Presentation</vt:lpstr>
      <vt:lpstr>PowerPoint Presentation</vt:lpstr>
      <vt:lpstr>PowerPoint Presentation</vt:lpstr>
      <vt:lpstr>Merci aux donateurs corporatifs              de la dernière année:</vt:lpstr>
      <vt:lpstr>PowerPoint Presentation</vt:lpstr>
      <vt:lpstr>  QUESTIONS?  www.projetnouvelhorizonduverger.org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2012-05-14T01:53:13Z</dcterms:created>
  <dcterms:modified xsi:type="dcterms:W3CDTF">2020-11-10T16:15:50Z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